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3"/>
  </p:notesMasterIdLst>
  <p:sldIdLst>
    <p:sldId id="3358" r:id="rId2"/>
    <p:sldId id="389" r:id="rId3"/>
    <p:sldId id="341" r:id="rId4"/>
    <p:sldId id="277" r:id="rId5"/>
    <p:sldId id="446" r:id="rId6"/>
    <p:sldId id="3356" r:id="rId7"/>
    <p:sldId id="3355" r:id="rId8"/>
    <p:sldId id="393" r:id="rId9"/>
    <p:sldId id="394" r:id="rId10"/>
    <p:sldId id="447" r:id="rId11"/>
    <p:sldId id="448" r:id="rId12"/>
    <p:sldId id="449" r:id="rId13"/>
    <p:sldId id="450" r:id="rId14"/>
    <p:sldId id="414" r:id="rId15"/>
    <p:sldId id="427" r:id="rId16"/>
    <p:sldId id="418" r:id="rId17"/>
    <p:sldId id="430" r:id="rId18"/>
    <p:sldId id="431" r:id="rId19"/>
    <p:sldId id="452" r:id="rId20"/>
    <p:sldId id="3359" r:id="rId21"/>
    <p:sldId id="3360" r:id="rId22"/>
    <p:sldId id="306" r:id="rId23"/>
    <p:sldId id="312" r:id="rId24"/>
    <p:sldId id="365" r:id="rId25"/>
    <p:sldId id="408" r:id="rId26"/>
    <p:sldId id="366" r:id="rId27"/>
    <p:sldId id="349" r:id="rId28"/>
    <p:sldId id="468" r:id="rId29"/>
    <p:sldId id="462" r:id="rId30"/>
    <p:sldId id="350" r:id="rId31"/>
    <p:sldId id="460" r:id="rId32"/>
    <p:sldId id="439" r:id="rId33"/>
    <p:sldId id="459" r:id="rId34"/>
    <p:sldId id="461" r:id="rId35"/>
    <p:sldId id="351" r:id="rId36"/>
    <p:sldId id="382" r:id="rId37"/>
    <p:sldId id="262" r:id="rId38"/>
    <p:sldId id="412" r:id="rId39"/>
    <p:sldId id="474" r:id="rId40"/>
    <p:sldId id="475" r:id="rId41"/>
    <p:sldId id="3371" r:id="rId4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DA729"/>
    <a:srgbClr val="A2292D"/>
    <a:srgbClr val="72011A"/>
    <a:srgbClr val="890221"/>
    <a:srgbClr val="891210"/>
    <a:srgbClr val="890D0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809"/>
    <p:restoredTop sz="94558" autoAdjust="0"/>
  </p:normalViewPr>
  <p:slideViewPr>
    <p:cSldViewPr snapToGrid="0" snapToObjects="1">
      <p:cViewPr varScale="1">
        <p:scale>
          <a:sx n="121" d="100"/>
          <a:sy n="121" d="100"/>
        </p:scale>
        <p:origin x="1696" y="1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BC6CBB-9E7A-8547-9E4C-7B93693CFF4A}" type="datetimeFigureOut">
              <a:rPr lang="en-US" smtClean="0"/>
              <a:t>1/29/20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FA1294-4938-F54F-8A7E-975951EB18E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56067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techterms.com/definition/cpu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  <a:spcBef>
                <a:spcPct val="50000"/>
              </a:spcBef>
              <a:buFontTx/>
              <a:buNone/>
            </a:pPr>
            <a:endParaRPr lang="en-US" sz="1000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7412" name="Date Placeholder 3"/>
          <p:cNvSpPr>
            <a:spLocks noGrp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4DFDFA18-EDD4-D34C-8D4F-D26214B01F12}" type="datetime8">
              <a:rPr lang="en-US" sz="1200"/>
              <a:pPr/>
              <a:t>1/29/20 10:23 AM</a:t>
            </a:fld>
            <a:endParaRPr lang="en-US" sz="1200" dirty="0"/>
          </a:p>
        </p:txBody>
      </p:sp>
      <p:sp>
        <p:nvSpPr>
          <p:cNvPr id="17413" name="Footer Placeholder 4"/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dirty="0"/>
              <a:t>© 2004 Microsoft Corporation. All rights reserved.</a:t>
            </a:r>
          </a:p>
          <a:p>
            <a:r>
              <a:rPr lang="en-US" sz="1200" dirty="0"/>
              <a:t>This presentation is for informational purposes only. Microsoft makes no warranties, express or implied, in this summary.</a:t>
            </a:r>
          </a:p>
        </p:txBody>
      </p:sp>
      <p:sp>
        <p:nvSpPr>
          <p:cNvPr id="17414" name="Slide Number Placeholder 5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FF68B4BD-3F19-7648-959F-FF719B25C469}" type="slidenum">
              <a:rPr lang="en-US" sz="1200"/>
              <a:pPr/>
              <a:t>6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9802280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Please explain the SU calculation. This is</a:t>
            </a:r>
            <a:r>
              <a:rPr lang="en-US" baseline="0" dirty="0"/>
              <a:t> the calculator,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https://rcc.uchicago.edu/others/su.php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FA1294-4938-F54F-8A7E-975951EB18EA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69905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Increase resolution of images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FA1294-4938-F54F-8A7E-975951EB18EA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28251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775EFD-0084-F54A-A5EE-DCDBDF5C4CA2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5472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increased resolution of text image.</a:t>
            </a:r>
          </a:p>
          <a:p>
            <a:endParaRPr lang="en-US" dirty="0"/>
          </a:p>
          <a:p>
            <a:r>
              <a:rPr lang="en-US" dirty="0"/>
              <a:t>SAMBA is available on Windows, Mac and Linux </a:t>
            </a:r>
          </a:p>
          <a:p>
            <a:endParaRPr lang="en-US" dirty="0"/>
          </a:p>
          <a:p>
            <a:r>
              <a:rPr lang="en-US" dirty="0"/>
              <a:t>Removed HTTP protocol for file</a:t>
            </a:r>
            <a:r>
              <a:rPr lang="en-US" baseline="0" dirty="0"/>
              <a:t> transfer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FA1294-4938-F54F-8A7E-975951EB18EA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00320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4C9E71-81AC-244A-97DE-752647B8F2FB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3134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4C9E71-81AC-244A-97DE-752647B8F2FB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78294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0000FF"/>
                </a:solidFill>
              </a:rPr>
              <a:t>Since its 2012 launch, the RCC has grown and continues to establish itself as a premiere centralized research and consulting center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4C9E71-81AC-244A-97DE-752647B8F2FB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77351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/>
              <a:buChar char="•"/>
            </a:pPr>
            <a:r>
              <a:rPr lang="en-US" dirty="0"/>
              <a:t>Here are some</a:t>
            </a:r>
            <a:r>
              <a:rPr lang="en-US" baseline="0" dirty="0"/>
              <a:t> of the thing sthat help us reduce setup time from months to day:</a:t>
            </a:r>
            <a:br>
              <a:rPr lang="en-US" baseline="0" dirty="0"/>
            </a:br>
            <a:br>
              <a:rPr lang="en-US" baseline="0" dirty="0"/>
            </a:b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/>
              <a:t>Identify advanced technology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Negotiate competitive prices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Provide hardware next day whenever possible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Secure appropriate data center space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Receive and rack equipment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Install professionally developed OS image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Manage burn-in, performance testing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Manage queue policy considerations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Manage account creation and authentication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Provide centrally managed software repository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Provide data backups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Provide assistance to new users 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Provide basic user support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Offer hands on training, consulting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Quietly deal with hardware issues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4C9E71-81AC-244A-97DE-752647B8F2FB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98240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processor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or "microprocessor," is a small chip that resides in computers and other electronic devices. Its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basic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job is to receive input and provide the appropriate output. ... The central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processor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of a computer is also known as the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CPU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or "central processing unit.” The central processor of a computer is also known as the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CPU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or "central processing unit." This processor handles all the basic system instructions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A1294-4938-F54F-8A7E-975951EB18EA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7511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775EFD-0084-F54A-A5EE-DCDBDF5C4CA2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29807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969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dirty="0">
                <a:latin typeface="Calibri" charset="0"/>
              </a:rPr>
              <a:t>FDR 4x 40 Gbit/s</a:t>
            </a:r>
          </a:p>
          <a:p>
            <a:pPr eaLnBrk="1" hangingPunct="1">
              <a:spcBef>
                <a:spcPct val="0"/>
              </a:spcBef>
            </a:pPr>
            <a:r>
              <a:rPr lang="en-US" dirty="0">
                <a:latin typeface="Calibri" charset="0"/>
              </a:rPr>
              <a:t>Sandyb: </a:t>
            </a:r>
            <a:r>
              <a:rPr lang="fr-FR" dirty="0">
                <a:latin typeface="Calibri" charset="0"/>
              </a:rPr>
              <a:t>Intel Xeon CPU E5-2670 @ 2.60GHz </a:t>
            </a:r>
            <a:r>
              <a:rPr lang="en-US" dirty="0">
                <a:latin typeface="Calibri" charset="0"/>
              </a:rPr>
              <a:t>–</a:t>
            </a:r>
            <a:r>
              <a:rPr lang="fr-FR" dirty="0">
                <a:latin typeface="Calibri" charset="0"/>
              </a:rPr>
              <a:t> cores: 8 </a:t>
            </a:r>
            <a:r>
              <a:rPr lang="en-US" dirty="0">
                <a:latin typeface="Calibri" charset="0"/>
              </a:rPr>
              <a:t>–</a:t>
            </a:r>
            <a:r>
              <a:rPr lang="fr-FR" dirty="0">
                <a:latin typeface="Calibri" charset="0"/>
              </a:rPr>
              <a:t> HT disabled - cache: 20MB</a:t>
            </a:r>
            <a:r>
              <a:rPr lang="en-US" dirty="0">
                <a:latin typeface="Calibri" charset="0"/>
              </a:rPr>
              <a:t>–</a:t>
            </a:r>
            <a:r>
              <a:rPr lang="fr-FR" dirty="0">
                <a:latin typeface="Calibri" charset="0"/>
              </a:rPr>
              <a:t> socket: </a:t>
            </a:r>
            <a:r>
              <a:rPr lang="en-US" dirty="0">
                <a:latin typeface="Calibri" charset="0"/>
              </a:rPr>
              <a:t>LGA2011</a:t>
            </a:r>
          </a:p>
          <a:p>
            <a:pPr eaLnBrk="1" hangingPunct="1">
              <a:spcBef>
                <a:spcPct val="0"/>
              </a:spcBef>
            </a:pPr>
            <a:r>
              <a:rPr lang="en-US" dirty="0">
                <a:latin typeface="Calibri" charset="0"/>
              </a:rPr>
              <a:t>Westmere: </a:t>
            </a:r>
            <a:r>
              <a:rPr lang="fr-FR" dirty="0">
                <a:latin typeface="Calibri" charset="0"/>
              </a:rPr>
              <a:t>Intel Xeon CPU X5675  @ 3.07GHz </a:t>
            </a:r>
            <a:r>
              <a:rPr lang="en-US" dirty="0">
                <a:latin typeface="Calibri" charset="0"/>
              </a:rPr>
              <a:t>–</a:t>
            </a:r>
            <a:r>
              <a:rPr lang="fr-FR" dirty="0">
                <a:latin typeface="Calibri" charset="0"/>
              </a:rPr>
              <a:t> cores: 6 </a:t>
            </a:r>
            <a:r>
              <a:rPr lang="en-US" dirty="0">
                <a:latin typeface="Calibri" charset="0"/>
              </a:rPr>
              <a:t>–</a:t>
            </a:r>
            <a:r>
              <a:rPr lang="fr-FR" dirty="0">
                <a:latin typeface="Calibri" charset="0"/>
              </a:rPr>
              <a:t> HT disabled </a:t>
            </a:r>
            <a:r>
              <a:rPr lang="en-US" dirty="0">
                <a:latin typeface="Calibri" charset="0"/>
              </a:rPr>
              <a:t>–</a:t>
            </a:r>
            <a:r>
              <a:rPr lang="fr-FR" dirty="0">
                <a:latin typeface="Calibri" charset="0"/>
              </a:rPr>
              <a:t> cache: 12MB </a:t>
            </a:r>
            <a:r>
              <a:rPr lang="en-US" dirty="0">
                <a:latin typeface="Calibri" charset="0"/>
              </a:rPr>
              <a:t>–</a:t>
            </a:r>
            <a:r>
              <a:rPr lang="fr-FR" dirty="0">
                <a:latin typeface="Calibri" charset="0"/>
              </a:rPr>
              <a:t> socket: </a:t>
            </a:r>
            <a:r>
              <a:rPr lang="sv-SE" dirty="0">
                <a:latin typeface="Calibri" charset="0"/>
              </a:rPr>
              <a:t>ZIF Socket</a:t>
            </a:r>
          </a:p>
          <a:p>
            <a:pPr eaLnBrk="1" hangingPunct="1">
              <a:spcBef>
                <a:spcPct val="0"/>
              </a:spcBef>
            </a:pPr>
            <a:r>
              <a:rPr lang="sv-SE" dirty="0">
                <a:latin typeface="Calibri" charset="0"/>
              </a:rPr>
              <a:t>AMD: Abu Dhabi </a:t>
            </a:r>
            <a:r>
              <a:rPr lang="it-IT" dirty="0">
                <a:latin typeface="Calibri" charset="0"/>
              </a:rPr>
              <a:t>AMD Opteron(tm) Processor 6386 SE</a:t>
            </a:r>
            <a:endParaRPr lang="en-US" dirty="0">
              <a:latin typeface="Calibri" charset="0"/>
            </a:endParaRPr>
          </a:p>
          <a:p>
            <a:pPr eaLnBrk="1" hangingPunct="1">
              <a:spcBef>
                <a:spcPct val="0"/>
              </a:spcBef>
            </a:pPr>
            <a:endParaRPr lang="en-US" dirty="0">
              <a:latin typeface="Calibri" charset="0"/>
            </a:endParaRPr>
          </a:p>
          <a:p>
            <a:pPr eaLnBrk="1" hangingPunct="1">
              <a:spcBef>
                <a:spcPct val="0"/>
              </a:spcBef>
            </a:pPr>
            <a:r>
              <a:rPr lang="en-US" dirty="0">
                <a:latin typeface="Calibri" charset="0"/>
              </a:rPr>
              <a:t>Sandybridge: I</a:t>
            </a:r>
            <a:r>
              <a:rPr lang="fr-FR" dirty="0">
                <a:latin typeface="Calibri" charset="0"/>
              </a:rPr>
              <a:t>BM System X iDataPlex dx360 M4 Server</a:t>
            </a:r>
          </a:p>
          <a:p>
            <a:pPr eaLnBrk="1" hangingPunct="1">
              <a:spcBef>
                <a:spcPct val="0"/>
              </a:spcBef>
            </a:pPr>
            <a:r>
              <a:rPr lang="fr-FR" dirty="0">
                <a:latin typeface="Calibri" charset="0"/>
              </a:rPr>
              <a:t>Westmere: IBM System X iDataPlex dx360 M3 Server</a:t>
            </a:r>
          </a:p>
          <a:p>
            <a:pPr eaLnBrk="1" hangingPunct="1">
              <a:spcBef>
                <a:spcPct val="0"/>
              </a:spcBef>
            </a:pPr>
            <a:r>
              <a:rPr lang="en-US" dirty="0">
                <a:latin typeface="Calibri" charset="0"/>
              </a:rPr>
              <a:t>B</a:t>
            </a:r>
            <a:r>
              <a:rPr lang="fr-FR" dirty="0">
                <a:latin typeface="Calibri" charset="0"/>
              </a:rPr>
              <a:t>igmem: IBM </a:t>
            </a:r>
            <a:r>
              <a:rPr lang="de-DE" dirty="0">
                <a:latin typeface="Calibri" charset="0"/>
              </a:rPr>
              <a:t>System x3650 M4</a:t>
            </a:r>
          </a:p>
          <a:p>
            <a:pPr eaLnBrk="1" hangingPunct="1">
              <a:spcBef>
                <a:spcPct val="0"/>
              </a:spcBef>
            </a:pPr>
            <a:r>
              <a:rPr lang="en-US" dirty="0">
                <a:latin typeface="Calibri" charset="0"/>
              </a:rPr>
              <a:t>AMD: Dell </a:t>
            </a:r>
            <a:r>
              <a:rPr lang="pl-PL" dirty="0">
                <a:latin typeface="Calibri" charset="0"/>
              </a:rPr>
              <a:t>PowerEdge R815</a:t>
            </a:r>
          </a:p>
          <a:p>
            <a:pPr eaLnBrk="1" hangingPunct="1">
              <a:spcBef>
                <a:spcPct val="0"/>
              </a:spcBef>
            </a:pPr>
            <a:endParaRPr lang="pl-PL" dirty="0">
              <a:latin typeface="Calibri" charset="0"/>
            </a:endParaRPr>
          </a:p>
          <a:p>
            <a:pPr eaLnBrk="1" hangingPunct="1">
              <a:spcBef>
                <a:spcPct val="0"/>
              </a:spcBef>
            </a:pPr>
            <a:r>
              <a:rPr lang="pl-PL" dirty="0">
                <a:latin typeface="Calibri" charset="0"/>
              </a:rPr>
              <a:t>448TC</a:t>
            </a:r>
          </a:p>
          <a:p>
            <a:pPr eaLnBrk="1" hangingPunct="1">
              <a:spcBef>
                <a:spcPct val="0"/>
              </a:spcBef>
            </a:pPr>
            <a:r>
              <a:rPr lang="pl-PL" dirty="0">
                <a:latin typeface="Calibri" charset="0"/>
              </a:rPr>
              <a:t>96LC</a:t>
            </a:r>
          </a:p>
          <a:p>
            <a:pPr eaLnBrk="1" hangingPunct="1">
              <a:spcBef>
                <a:spcPct val="0"/>
              </a:spcBef>
            </a:pPr>
            <a:endParaRPr lang="pl-PL" dirty="0">
              <a:latin typeface="Calibri" charset="0"/>
            </a:endParaRPr>
          </a:p>
          <a:p>
            <a:pPr eaLnBrk="1" hangingPunct="1">
              <a:spcBef>
                <a:spcPct val="0"/>
              </a:spcBef>
            </a:pPr>
            <a:r>
              <a:rPr lang="pl-PL" dirty="0">
                <a:latin typeface="Calibri" charset="0"/>
              </a:rPr>
              <a:t>----- Meeting Notes (9/13/13 15:38) -----</a:t>
            </a:r>
          </a:p>
          <a:p>
            <a:pPr eaLnBrk="1" hangingPunct="1">
              <a:spcBef>
                <a:spcPct val="0"/>
              </a:spcBef>
            </a:pPr>
            <a:r>
              <a:rPr lang="pl-PL" dirty="0">
                <a:latin typeface="Calibri" charset="0"/>
              </a:rPr>
              <a:t>fix 32gb memory</a:t>
            </a:r>
          </a:p>
          <a:p>
            <a:pPr eaLnBrk="1" hangingPunct="1">
              <a:spcBef>
                <a:spcPct val="0"/>
              </a:spcBef>
            </a:pPr>
            <a:r>
              <a:rPr lang="pl-PL" dirty="0">
                <a:latin typeface="Calibri" charset="0"/>
              </a:rPr>
              <a:t>sandyb in phi nodes</a:t>
            </a:r>
          </a:p>
          <a:p>
            <a:pPr eaLnBrk="1" hangingPunct="1">
              <a:spcBef>
                <a:spcPct val="0"/>
              </a:spcBef>
            </a:pPr>
            <a:r>
              <a:rPr lang="pl-PL" dirty="0">
                <a:latin typeface="Calibri" charset="0"/>
              </a:rPr>
              <a:t>fix keplar spelling</a:t>
            </a:r>
          </a:p>
          <a:p>
            <a:pPr eaLnBrk="1" hangingPunct="1">
              <a:spcBef>
                <a:spcPct val="0"/>
              </a:spcBef>
            </a:pPr>
            <a:endParaRPr lang="pl-PL" dirty="0">
              <a:latin typeface="Calibri" charset="0"/>
            </a:endParaRPr>
          </a:p>
          <a:p>
            <a:pPr eaLnBrk="1" hangingPunct="1">
              <a:spcBef>
                <a:spcPct val="0"/>
              </a:spcBef>
            </a:pPr>
            <a:r>
              <a:rPr lang="pl-PL" dirty="0">
                <a:latin typeface="Calibri" charset="0"/>
              </a:rPr>
              <a:t>bigmem03 </a:t>
            </a:r>
          </a:p>
          <a:p>
            <a:pPr eaLnBrk="1" hangingPunct="1">
              <a:spcBef>
                <a:spcPct val="0"/>
              </a:spcBef>
            </a:pPr>
            <a:r>
              <a:rPr lang="pl-PL" dirty="0">
                <a:latin typeface="Calibri" charset="0"/>
              </a:rPr>
              <a:t>bigmem has 48 cores?</a:t>
            </a:r>
          </a:p>
          <a:p>
            <a:pPr eaLnBrk="1" hangingPunct="1">
              <a:spcBef>
                <a:spcPct val="0"/>
              </a:spcBef>
            </a:pPr>
            <a:endParaRPr lang="pl-PL" dirty="0">
              <a:latin typeface="Calibri" charset="0"/>
            </a:endParaRPr>
          </a:p>
          <a:p>
            <a:pPr eaLnBrk="1" hangingPunct="1">
              <a:spcBef>
                <a:spcPct val="0"/>
              </a:spcBef>
            </a:pPr>
            <a:r>
              <a:rPr lang="pl-PL" dirty="0">
                <a:latin typeface="Calibri" charset="0"/>
              </a:rPr>
              <a:t>partition flag </a:t>
            </a:r>
            <a:endParaRPr lang="en-US" dirty="0">
              <a:latin typeface="Calibri" charset="0"/>
            </a:endParaRPr>
          </a:p>
        </p:txBody>
      </p:sp>
      <p:sp>
        <p:nvSpPr>
          <p:cNvPr id="2969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B2A24A48-36BF-2C41-8553-E0763EC5508E}" type="slidenum">
              <a:rPr lang="en-US" sz="1200"/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17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0976573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969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dirty="0">
                <a:latin typeface="Calibri" charset="0"/>
              </a:rPr>
              <a:t>FDR 4x 40 Gbit/s</a:t>
            </a:r>
          </a:p>
          <a:p>
            <a:pPr eaLnBrk="1" hangingPunct="1">
              <a:spcBef>
                <a:spcPct val="0"/>
              </a:spcBef>
            </a:pPr>
            <a:r>
              <a:rPr lang="en-US" dirty="0">
                <a:latin typeface="Calibri" charset="0"/>
              </a:rPr>
              <a:t>Sandyb: </a:t>
            </a:r>
            <a:r>
              <a:rPr lang="fr-FR" dirty="0">
                <a:latin typeface="Calibri" charset="0"/>
              </a:rPr>
              <a:t>Intel Xeon CPU E5-2670 @ 2.60GHz </a:t>
            </a:r>
            <a:r>
              <a:rPr lang="en-US" dirty="0">
                <a:latin typeface="Calibri" charset="0"/>
              </a:rPr>
              <a:t>–</a:t>
            </a:r>
            <a:r>
              <a:rPr lang="fr-FR" dirty="0">
                <a:latin typeface="Calibri" charset="0"/>
              </a:rPr>
              <a:t> cores: 8 </a:t>
            </a:r>
            <a:r>
              <a:rPr lang="en-US" dirty="0">
                <a:latin typeface="Calibri" charset="0"/>
              </a:rPr>
              <a:t>–</a:t>
            </a:r>
            <a:r>
              <a:rPr lang="fr-FR" dirty="0">
                <a:latin typeface="Calibri" charset="0"/>
              </a:rPr>
              <a:t> HT disabled - cache: 20MB</a:t>
            </a:r>
            <a:r>
              <a:rPr lang="en-US" dirty="0">
                <a:latin typeface="Calibri" charset="0"/>
              </a:rPr>
              <a:t>–</a:t>
            </a:r>
            <a:r>
              <a:rPr lang="fr-FR" dirty="0">
                <a:latin typeface="Calibri" charset="0"/>
              </a:rPr>
              <a:t> socket: </a:t>
            </a:r>
            <a:r>
              <a:rPr lang="en-US" dirty="0">
                <a:latin typeface="Calibri" charset="0"/>
              </a:rPr>
              <a:t>LGA2011</a:t>
            </a:r>
          </a:p>
          <a:p>
            <a:pPr eaLnBrk="1" hangingPunct="1">
              <a:spcBef>
                <a:spcPct val="0"/>
              </a:spcBef>
            </a:pPr>
            <a:r>
              <a:rPr lang="en-US" dirty="0">
                <a:latin typeface="Calibri" charset="0"/>
              </a:rPr>
              <a:t>Westmere: </a:t>
            </a:r>
            <a:r>
              <a:rPr lang="fr-FR" dirty="0">
                <a:latin typeface="Calibri" charset="0"/>
              </a:rPr>
              <a:t>Intel Xeon CPU X5675  @ 3.07GHz </a:t>
            </a:r>
            <a:r>
              <a:rPr lang="en-US" dirty="0">
                <a:latin typeface="Calibri" charset="0"/>
              </a:rPr>
              <a:t>–</a:t>
            </a:r>
            <a:r>
              <a:rPr lang="fr-FR" dirty="0">
                <a:latin typeface="Calibri" charset="0"/>
              </a:rPr>
              <a:t> cores: 6 </a:t>
            </a:r>
            <a:r>
              <a:rPr lang="en-US" dirty="0">
                <a:latin typeface="Calibri" charset="0"/>
              </a:rPr>
              <a:t>–</a:t>
            </a:r>
            <a:r>
              <a:rPr lang="fr-FR" dirty="0">
                <a:latin typeface="Calibri" charset="0"/>
              </a:rPr>
              <a:t> HT disabled </a:t>
            </a:r>
            <a:r>
              <a:rPr lang="en-US" dirty="0">
                <a:latin typeface="Calibri" charset="0"/>
              </a:rPr>
              <a:t>–</a:t>
            </a:r>
            <a:r>
              <a:rPr lang="fr-FR" dirty="0">
                <a:latin typeface="Calibri" charset="0"/>
              </a:rPr>
              <a:t> cache: 12MB </a:t>
            </a:r>
            <a:r>
              <a:rPr lang="en-US" dirty="0">
                <a:latin typeface="Calibri" charset="0"/>
              </a:rPr>
              <a:t>–</a:t>
            </a:r>
            <a:r>
              <a:rPr lang="fr-FR" dirty="0">
                <a:latin typeface="Calibri" charset="0"/>
              </a:rPr>
              <a:t> socket: </a:t>
            </a:r>
            <a:r>
              <a:rPr lang="sv-SE" dirty="0">
                <a:latin typeface="Calibri" charset="0"/>
              </a:rPr>
              <a:t>ZIF Socket</a:t>
            </a:r>
          </a:p>
          <a:p>
            <a:pPr eaLnBrk="1" hangingPunct="1">
              <a:spcBef>
                <a:spcPct val="0"/>
              </a:spcBef>
            </a:pPr>
            <a:r>
              <a:rPr lang="sv-SE" dirty="0">
                <a:latin typeface="Calibri" charset="0"/>
              </a:rPr>
              <a:t>AMD: Abu Dhabi </a:t>
            </a:r>
            <a:r>
              <a:rPr lang="it-IT" dirty="0">
                <a:latin typeface="Calibri" charset="0"/>
              </a:rPr>
              <a:t>AMD Opteron(tm) Processor 6386 SE</a:t>
            </a:r>
            <a:endParaRPr lang="en-US" dirty="0">
              <a:latin typeface="Calibri" charset="0"/>
            </a:endParaRPr>
          </a:p>
          <a:p>
            <a:pPr eaLnBrk="1" hangingPunct="1">
              <a:spcBef>
                <a:spcPct val="0"/>
              </a:spcBef>
            </a:pPr>
            <a:endParaRPr lang="en-US" dirty="0">
              <a:latin typeface="Calibri" charset="0"/>
            </a:endParaRPr>
          </a:p>
          <a:p>
            <a:pPr eaLnBrk="1" hangingPunct="1">
              <a:spcBef>
                <a:spcPct val="0"/>
              </a:spcBef>
            </a:pPr>
            <a:r>
              <a:rPr lang="en-US" dirty="0">
                <a:latin typeface="Calibri" charset="0"/>
              </a:rPr>
              <a:t>Sandybridge: I</a:t>
            </a:r>
            <a:r>
              <a:rPr lang="fr-FR" dirty="0">
                <a:latin typeface="Calibri" charset="0"/>
              </a:rPr>
              <a:t>BM System X iDataPlex dx360 M4 Server</a:t>
            </a:r>
          </a:p>
          <a:p>
            <a:pPr eaLnBrk="1" hangingPunct="1">
              <a:spcBef>
                <a:spcPct val="0"/>
              </a:spcBef>
            </a:pPr>
            <a:r>
              <a:rPr lang="fr-FR" dirty="0">
                <a:latin typeface="Calibri" charset="0"/>
              </a:rPr>
              <a:t>Westmere: IBM System X iDataPlex dx360 M3 Server</a:t>
            </a:r>
          </a:p>
          <a:p>
            <a:pPr eaLnBrk="1" hangingPunct="1">
              <a:spcBef>
                <a:spcPct val="0"/>
              </a:spcBef>
            </a:pPr>
            <a:r>
              <a:rPr lang="en-US" dirty="0">
                <a:latin typeface="Calibri" charset="0"/>
              </a:rPr>
              <a:t>B</a:t>
            </a:r>
            <a:r>
              <a:rPr lang="fr-FR" dirty="0">
                <a:latin typeface="Calibri" charset="0"/>
              </a:rPr>
              <a:t>igmem: IBM </a:t>
            </a:r>
            <a:r>
              <a:rPr lang="de-DE" dirty="0">
                <a:latin typeface="Calibri" charset="0"/>
              </a:rPr>
              <a:t>System x3650 M4</a:t>
            </a:r>
          </a:p>
          <a:p>
            <a:pPr eaLnBrk="1" hangingPunct="1">
              <a:spcBef>
                <a:spcPct val="0"/>
              </a:spcBef>
            </a:pPr>
            <a:r>
              <a:rPr lang="en-US" dirty="0">
                <a:latin typeface="Calibri" charset="0"/>
              </a:rPr>
              <a:t>AMD: Dell </a:t>
            </a:r>
            <a:r>
              <a:rPr lang="pl-PL" dirty="0">
                <a:latin typeface="Calibri" charset="0"/>
              </a:rPr>
              <a:t>PowerEdge R815</a:t>
            </a:r>
          </a:p>
          <a:p>
            <a:pPr eaLnBrk="1" hangingPunct="1">
              <a:spcBef>
                <a:spcPct val="0"/>
              </a:spcBef>
            </a:pPr>
            <a:endParaRPr lang="pl-PL" dirty="0">
              <a:latin typeface="Calibri" charset="0"/>
            </a:endParaRPr>
          </a:p>
          <a:p>
            <a:pPr eaLnBrk="1" hangingPunct="1">
              <a:spcBef>
                <a:spcPct val="0"/>
              </a:spcBef>
            </a:pPr>
            <a:r>
              <a:rPr lang="pl-PL" dirty="0">
                <a:latin typeface="Calibri" charset="0"/>
              </a:rPr>
              <a:t>448TC</a:t>
            </a:r>
          </a:p>
          <a:p>
            <a:pPr eaLnBrk="1" hangingPunct="1">
              <a:spcBef>
                <a:spcPct val="0"/>
              </a:spcBef>
            </a:pPr>
            <a:r>
              <a:rPr lang="pl-PL" dirty="0">
                <a:latin typeface="Calibri" charset="0"/>
              </a:rPr>
              <a:t>96LC</a:t>
            </a:r>
          </a:p>
          <a:p>
            <a:pPr eaLnBrk="1" hangingPunct="1">
              <a:spcBef>
                <a:spcPct val="0"/>
              </a:spcBef>
            </a:pPr>
            <a:endParaRPr lang="pl-PL" dirty="0">
              <a:latin typeface="Calibri" charset="0"/>
            </a:endParaRPr>
          </a:p>
          <a:p>
            <a:pPr eaLnBrk="1" hangingPunct="1">
              <a:spcBef>
                <a:spcPct val="0"/>
              </a:spcBef>
            </a:pPr>
            <a:r>
              <a:rPr lang="pl-PL" dirty="0">
                <a:latin typeface="Calibri" charset="0"/>
              </a:rPr>
              <a:t>----- Meeting Notes (9/13/13 15:38) -----</a:t>
            </a:r>
          </a:p>
          <a:p>
            <a:pPr eaLnBrk="1" hangingPunct="1">
              <a:spcBef>
                <a:spcPct val="0"/>
              </a:spcBef>
            </a:pPr>
            <a:r>
              <a:rPr lang="pl-PL" dirty="0">
                <a:latin typeface="Calibri" charset="0"/>
              </a:rPr>
              <a:t>fix 32gb memory</a:t>
            </a:r>
          </a:p>
          <a:p>
            <a:pPr eaLnBrk="1" hangingPunct="1">
              <a:spcBef>
                <a:spcPct val="0"/>
              </a:spcBef>
            </a:pPr>
            <a:r>
              <a:rPr lang="pl-PL" dirty="0">
                <a:latin typeface="Calibri" charset="0"/>
              </a:rPr>
              <a:t>sandyb in phi nodes</a:t>
            </a:r>
          </a:p>
          <a:p>
            <a:pPr eaLnBrk="1" hangingPunct="1">
              <a:spcBef>
                <a:spcPct val="0"/>
              </a:spcBef>
            </a:pPr>
            <a:r>
              <a:rPr lang="pl-PL" dirty="0">
                <a:latin typeface="Calibri" charset="0"/>
              </a:rPr>
              <a:t>fix keplar spelling</a:t>
            </a:r>
          </a:p>
          <a:p>
            <a:pPr eaLnBrk="1" hangingPunct="1">
              <a:spcBef>
                <a:spcPct val="0"/>
              </a:spcBef>
            </a:pPr>
            <a:endParaRPr lang="pl-PL" dirty="0">
              <a:latin typeface="Calibri" charset="0"/>
            </a:endParaRPr>
          </a:p>
          <a:p>
            <a:pPr eaLnBrk="1" hangingPunct="1">
              <a:spcBef>
                <a:spcPct val="0"/>
              </a:spcBef>
            </a:pPr>
            <a:r>
              <a:rPr lang="pl-PL" dirty="0">
                <a:latin typeface="Calibri" charset="0"/>
              </a:rPr>
              <a:t>bigmem03 </a:t>
            </a:r>
          </a:p>
          <a:p>
            <a:pPr eaLnBrk="1" hangingPunct="1">
              <a:spcBef>
                <a:spcPct val="0"/>
              </a:spcBef>
            </a:pPr>
            <a:r>
              <a:rPr lang="pl-PL" dirty="0">
                <a:latin typeface="Calibri" charset="0"/>
              </a:rPr>
              <a:t>bigmem has 48 cores?</a:t>
            </a:r>
          </a:p>
          <a:p>
            <a:pPr eaLnBrk="1" hangingPunct="1">
              <a:spcBef>
                <a:spcPct val="0"/>
              </a:spcBef>
            </a:pPr>
            <a:endParaRPr lang="pl-PL" dirty="0">
              <a:latin typeface="Calibri" charset="0"/>
            </a:endParaRPr>
          </a:p>
          <a:p>
            <a:pPr eaLnBrk="1" hangingPunct="1">
              <a:spcBef>
                <a:spcPct val="0"/>
              </a:spcBef>
            </a:pPr>
            <a:r>
              <a:rPr lang="pl-PL" dirty="0">
                <a:latin typeface="Calibri" charset="0"/>
              </a:rPr>
              <a:t>partition flag </a:t>
            </a:r>
            <a:endParaRPr lang="en-US" dirty="0">
              <a:latin typeface="Calibri" charset="0"/>
            </a:endParaRPr>
          </a:p>
        </p:txBody>
      </p:sp>
      <p:sp>
        <p:nvSpPr>
          <p:cNvPr id="2969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B2A24A48-36BF-2C41-8553-E0763EC5508E}" type="slidenum">
              <a:rPr lang="en-US" sz="1200"/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18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8155788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775EFD-0084-F54A-A5EE-DCDBDF5C4CA2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9929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Amira software </a:t>
            </a:r>
          </a:p>
          <a:p>
            <a:r>
              <a:rPr lang="en-US" dirty="0"/>
              <a:t>The data visualization lab also has a 3D stereo projector and HTC </a:t>
            </a:r>
            <a:r>
              <a:rPr lang="en-US" dirty="0" err="1"/>
              <a:t>vive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775EFD-0084-F54A-A5EE-DCDBDF5C4CA2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6525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5BA91-7406-F84A-BF57-28E761505DDF}" type="datetime1">
              <a:rPr lang="en-US" smtClean="0"/>
              <a:t>1/29/20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21454-9842-364F-AE15-5087F31B435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44810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9116BF-809F-5042-9985-45E24E6CF28D}" type="datetime1">
              <a:rPr lang="en-US" smtClean="0"/>
              <a:t>1/29/20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21454-9842-364F-AE15-5087F31B435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93512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100C7A-E100-C64A-B0CB-E036FC9C7951}" type="datetime1">
              <a:rPr lang="en-US" smtClean="0"/>
              <a:t>1/29/20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21454-9842-364F-AE15-5087F31B435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28465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07566-DF3A-C846-95B3-C59A26FF7F17}" type="datetime1">
              <a:rPr lang="en-US" smtClean="0"/>
              <a:t>1/29/20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21454-9842-364F-AE15-5087F31B435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50207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8E3B1A-75BC-584E-B6CE-868A2F065B93}" type="datetime1">
              <a:rPr lang="en-US" smtClean="0"/>
              <a:t>1/29/20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21454-9842-364F-AE15-5087F31B435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09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1043B-C743-1C4B-8761-63D387490029}" type="datetime1">
              <a:rPr lang="en-US" smtClean="0"/>
              <a:t>1/29/20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21454-9842-364F-AE15-5087F31B435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7585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431B08-098B-8343-A11A-08ADE3D489B5}" type="datetime1">
              <a:rPr lang="en-US" smtClean="0"/>
              <a:t>1/29/20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21454-9842-364F-AE15-5087F31B435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92709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91D540-EAF7-3147-A9E6-76911189574B}" type="datetime1">
              <a:rPr lang="en-US" smtClean="0"/>
              <a:t>1/29/20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21454-9842-364F-AE15-5087F31B435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74297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1C0197-2388-F746-8B14-570DAD62A868}" type="datetime1">
              <a:rPr lang="en-US" smtClean="0"/>
              <a:t>1/29/20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21454-9842-364F-AE15-5087F31B435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50386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C9534-BF57-9144-81A8-99BA753CB7BE}" type="datetime1">
              <a:rPr lang="en-US" smtClean="0"/>
              <a:t>1/29/20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21454-9842-364F-AE15-5087F31B435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73657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12131-8E93-7B4E-BC70-51CF2CC8ED97}" type="datetime1">
              <a:rPr lang="en-US" smtClean="0"/>
              <a:t>1/29/20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21454-9842-364F-AE15-5087F31B435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1299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4998C6-9931-D642-B6F6-24E892ECA772}" type="datetime1">
              <a:rPr lang="en-US" smtClean="0"/>
              <a:t>1/29/20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921454-9842-364F-AE15-5087F31B435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82589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7" Type="http://schemas.openxmlformats.org/officeDocument/2006/relationships/image" Target="../media/image18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g"/><Relationship Id="rId5" Type="http://schemas.openxmlformats.org/officeDocument/2006/relationships/image" Target="../media/image16.tiff"/><Relationship Id="rId4" Type="http://schemas.openxmlformats.org/officeDocument/2006/relationships/image" Target="../media/image15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tif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23.tiff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tiff"/><Relationship Id="rId3" Type="http://schemas.openxmlformats.org/officeDocument/2006/relationships/image" Target="../media/image24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1.png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hyperlink" Target="https://2fa.rcc.uchicago.edu/" TargetMode="External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hyperlink" Target="mailto:runesha@midway2.rcc.uchicago.edu" TargetMode="External"/><Relationship Id="rId4" Type="http://schemas.openxmlformats.org/officeDocument/2006/relationships/hyperlink" Target="mailto:CNet_ID@midway2.rcc.uchicago.edu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33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35.tiff"/><Relationship Id="rId7" Type="http://schemas.openxmlformats.org/officeDocument/2006/relationships/image" Target="../media/image2.png"/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tiff"/><Relationship Id="rId5" Type="http://schemas.openxmlformats.org/officeDocument/2006/relationships/image" Target="../media/image37.tiff"/><Relationship Id="rId4" Type="http://schemas.openxmlformats.org/officeDocument/2006/relationships/image" Target="../media/image36.tif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hyperlink" Target="file:///CNet_ID@midway2.rcc.uchicago" TargetMode="External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hyperlink" Target="https://globus.rcc.uchicago.edu/" TargetMode="External"/><Relationship Id="rId4" Type="http://schemas.openxmlformats.org/officeDocument/2006/relationships/hyperlink" Target="https://2fa.rcc.uchicago.edu/getstarted.html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45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dali.uchicago.edu/" TargetMode="External"/><Relationship Id="rId2" Type="http://schemas.openxmlformats.org/officeDocument/2006/relationships/hyperlink" Target="https://securedata.uchicago.edu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2fa.rcc.uchicago.edu/" TargetMode="External"/><Relationship Id="rId2" Type="http://schemas.openxmlformats.org/officeDocument/2006/relationships/hyperlink" Target="https://rcc.uchicago.edu/docs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hyperlink" Target="https://rcc.uchicago.edu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2.png"/><Relationship Id="rId7" Type="http://schemas.openxmlformats.org/officeDocument/2006/relationships/image" Target="../media/image8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10" Type="http://schemas.openxmlformats.org/officeDocument/2006/relationships/image" Target="../media/image11.png"/><Relationship Id="rId4" Type="http://schemas.openxmlformats.org/officeDocument/2006/relationships/image" Target="../media/image1.png"/><Relationship Id="rId9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mailto:rcc@uchicago.edu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3721" y="2675952"/>
            <a:ext cx="8691526" cy="1470025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rgbClr val="FFFF00"/>
                </a:solidFill>
              </a:rPr>
              <a:t>Introduction to the Research Computing Center (RCC)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534626"/>
            <a:ext cx="6400800" cy="1752600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H. Birali Runesha, Jonathan </a:t>
            </a:r>
            <a:r>
              <a:rPr lang="en-US" sz="2400" dirty="0" err="1">
                <a:solidFill>
                  <a:schemeClr val="bg1"/>
                </a:solidFill>
              </a:rPr>
              <a:t>Skone</a:t>
            </a:r>
            <a:r>
              <a:rPr lang="en-US" sz="2400" dirty="0">
                <a:solidFill>
                  <a:schemeClr val="bg1"/>
                </a:solidFill>
              </a:rPr>
              <a:t>, Raj Shukla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24098" y="5580508"/>
            <a:ext cx="15963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January 30, 2020</a:t>
            </a:r>
          </a:p>
        </p:txBody>
      </p:sp>
      <p:sp>
        <p:nvSpPr>
          <p:cNvPr id="10" name="Line 6"/>
          <p:cNvSpPr>
            <a:spLocks noChangeShapeType="1"/>
          </p:cNvSpPr>
          <p:nvPr/>
        </p:nvSpPr>
        <p:spPr bwMode="auto">
          <a:xfrm>
            <a:off x="214968" y="6322105"/>
            <a:ext cx="8929032" cy="0"/>
          </a:xfrm>
          <a:prstGeom prst="line">
            <a:avLst/>
          </a:prstGeom>
          <a:noFill/>
          <a:ln w="50800">
            <a:solidFill>
              <a:schemeClr val="bg1">
                <a:lumMod val="85000"/>
              </a:schemeClr>
            </a:solidFill>
            <a:round/>
            <a:headEnd type="none" w="sm" len="sm"/>
            <a:tailEnd type="none" w="sm" len="sm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754500" y="6356985"/>
            <a:ext cx="19355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rcc.uchicago.edu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079B21D-02AD-174D-A4CF-D75C6F321D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0775" y="365843"/>
            <a:ext cx="4162425" cy="449542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62D191-5BB5-3947-B9C2-DB66263A39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21454-9842-364F-AE15-5087F31B435C}" type="slidenum">
              <a:rPr lang="en-US" smtClean="0"/>
              <a:t>1</a:t>
            </a:fld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34F4940-BF3D-F542-B609-24911FE08C5B}"/>
              </a:ext>
            </a:extLst>
          </p:cNvPr>
          <p:cNvSpPr txBox="1">
            <a:spLocks/>
          </p:cNvSpPr>
          <p:nvPr/>
        </p:nvSpPr>
        <p:spPr>
          <a:xfrm>
            <a:off x="685800" y="1241525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FFFF00"/>
                </a:solidFill>
              </a:rPr>
              <a:t>KICP/AA Workshop</a:t>
            </a:r>
          </a:p>
        </p:txBody>
      </p:sp>
    </p:spTree>
    <p:extLst>
      <p:ext uri="{BB962C8B-B14F-4D97-AF65-F5344CB8AC3E}">
        <p14:creationId xmlns:p14="http://schemas.microsoft.com/office/powerpoint/2010/main" val="38913494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E12566-70D4-4842-9175-38A333040D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b="1" dirty="0">
                <a:solidFill>
                  <a:srgbClr val="0070C0"/>
                </a:solidFill>
              </a:rPr>
              <a:t>What is High Performance Computing?</a:t>
            </a:r>
            <a:br>
              <a:rPr lang="en-US" sz="3600" b="1" dirty="0">
                <a:solidFill>
                  <a:srgbClr val="0070C0"/>
                </a:solidFill>
              </a:rPr>
            </a:br>
            <a:endParaRPr lang="en-US" sz="3600" b="1" dirty="0">
              <a:solidFill>
                <a:srgbClr val="0070C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5B2F09-D09F-8A43-A5C0-D9C4158EF8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35024"/>
            <a:ext cx="8229600" cy="4525963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b="1" i="1" dirty="0"/>
              <a:t>High Performance Computing </a:t>
            </a:r>
            <a:r>
              <a:rPr lang="en-US" dirty="0"/>
              <a:t>(</a:t>
            </a:r>
            <a:r>
              <a:rPr lang="en-US" b="1" dirty="0"/>
              <a:t>HPC</a:t>
            </a:r>
            <a:r>
              <a:rPr lang="en-US" dirty="0"/>
              <a:t>) is the “practice of aggregating computing power in a way that delivers much higher performance than one could get out of a typical desktop/laptop computer”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</a:rPr>
              <a:t>	   High-End Computing?</a:t>
            </a:r>
          </a:p>
          <a:p>
            <a:pPr marL="0" indent="0" algn="ctr">
              <a:buNone/>
            </a:pPr>
            <a:r>
              <a:rPr lang="en-US" b="1" i="1" dirty="0"/>
              <a:t>High-End Computing</a:t>
            </a:r>
            <a:r>
              <a:rPr lang="en-US" dirty="0"/>
              <a:t> (</a:t>
            </a:r>
            <a:r>
              <a:rPr lang="en-US" b="1" dirty="0"/>
              <a:t>HEC</a:t>
            </a:r>
            <a:r>
              <a:rPr lang="en-US" dirty="0"/>
              <a:t>) refers to computing systems that employ hundreds or even thousands of times more computational power than an average  computer system.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CCD26F-9024-3246-9528-EF8B1AAAE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21454-9842-364F-AE15-5087F31B435C}" type="slidenum">
              <a:rPr lang="en-US" smtClean="0"/>
              <a:t>10</a:t>
            </a:fld>
            <a:endParaRPr lang="en-US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680F1769-4E63-684F-91BD-A4991E595C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47" t="13464" r="38454" b="79477"/>
          <a:stretch/>
        </p:blipFill>
        <p:spPr bwMode="auto">
          <a:xfrm>
            <a:off x="1" y="6172200"/>
            <a:ext cx="91440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691857F-EB27-1B4F-9AA5-DC0E630AE9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0787" y="6278504"/>
            <a:ext cx="4162425" cy="449542"/>
          </a:xfrm>
          <a:prstGeom prst="rect">
            <a:avLst/>
          </a:prstGeom>
        </p:spPr>
      </p:pic>
      <p:sp>
        <p:nvSpPr>
          <p:cNvPr id="7" name="Right Arrow 6">
            <a:extLst>
              <a:ext uri="{FF2B5EF4-FFF2-40B4-BE49-F238E27FC236}">
                <a16:creationId xmlns:a16="http://schemas.microsoft.com/office/drawing/2014/main" id="{0AC64876-4A1A-5646-A284-E58AE1CABF41}"/>
              </a:ext>
            </a:extLst>
          </p:cNvPr>
          <p:cNvSpPr/>
          <p:nvPr/>
        </p:nvSpPr>
        <p:spPr>
          <a:xfrm>
            <a:off x="630936" y="3646250"/>
            <a:ext cx="594360" cy="31562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24994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F8D11-6D4F-534A-B1CD-CC2E935BA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70C0"/>
                </a:solidFill>
              </a:rPr>
              <a:t>Why HPC, HEC?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BD1429-43BF-7045-8D93-DE637C67D6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To tackle big problems, we need big computers</a:t>
            </a:r>
          </a:p>
          <a:p>
            <a:r>
              <a:rPr lang="en-US" dirty="0"/>
              <a:t>Types of big problems</a:t>
            </a:r>
          </a:p>
          <a:p>
            <a:pPr lvl="1"/>
            <a:r>
              <a:rPr lang="en-US" dirty="0"/>
              <a:t>Compute Intensive</a:t>
            </a:r>
          </a:p>
          <a:p>
            <a:pPr lvl="2"/>
            <a:r>
              <a:rPr lang="en-US" dirty="0"/>
              <a:t>A single problem requiring a large amount of computation</a:t>
            </a:r>
          </a:p>
          <a:p>
            <a:pPr lvl="1"/>
            <a:r>
              <a:rPr lang="en-US" dirty="0"/>
              <a:t>Memory Intensive</a:t>
            </a:r>
          </a:p>
          <a:p>
            <a:pPr lvl="2"/>
            <a:r>
              <a:rPr lang="en-US" dirty="0"/>
              <a:t>A single problem requiring a large amount of memory</a:t>
            </a:r>
          </a:p>
          <a:p>
            <a:pPr lvl="1"/>
            <a:r>
              <a:rPr lang="en-US" dirty="0"/>
              <a:t>Data Intensive</a:t>
            </a:r>
          </a:p>
          <a:p>
            <a:pPr lvl="2"/>
            <a:r>
              <a:rPr lang="en-US" dirty="0"/>
              <a:t>A single problem operating on a large amount of data</a:t>
            </a:r>
          </a:p>
          <a:p>
            <a:pPr lvl="1"/>
            <a:r>
              <a:rPr lang="en-US" dirty="0"/>
              <a:t>High Throughput</a:t>
            </a:r>
          </a:p>
          <a:p>
            <a:pPr lvl="2"/>
            <a:r>
              <a:rPr lang="en-US" dirty="0"/>
              <a:t>Many unrelated problems to be executed in bulk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A1715C-D6D3-0241-93C8-A46ABE261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21454-9842-364F-AE15-5087F31B435C}" type="slidenum">
              <a:rPr lang="en-US" smtClean="0"/>
              <a:t>11</a:t>
            </a:fld>
            <a:endParaRPr lang="en-US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04AB101E-7D7C-7040-9BCC-66D4358198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47" t="13464" r="38454" b="79477"/>
          <a:stretch/>
        </p:blipFill>
        <p:spPr bwMode="auto">
          <a:xfrm>
            <a:off x="1" y="6172200"/>
            <a:ext cx="91440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E4DC23F-EEFB-4F4F-9C5A-4436965617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0787" y="6278504"/>
            <a:ext cx="4162425" cy="449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9456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85E2DB-89B8-E042-B0CF-5B7E5BC371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137318"/>
            <a:ext cx="8229600" cy="1088294"/>
          </a:xfrm>
        </p:spPr>
        <p:txBody>
          <a:bodyPr/>
          <a:lstStyle/>
          <a:p>
            <a:r>
              <a:rPr lang="en-US" b="1" dirty="0">
                <a:solidFill>
                  <a:srgbClr val="0070C0"/>
                </a:solidFill>
              </a:rPr>
              <a:t>Some definitions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6F7AE6-F814-DF43-9730-0B2B43B34B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9456" y="856539"/>
            <a:ext cx="8714232" cy="5632862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A </a:t>
            </a:r>
            <a:r>
              <a:rPr lang="en-US" b="1" dirty="0"/>
              <a:t>processor</a:t>
            </a:r>
            <a:r>
              <a:rPr lang="en-US" dirty="0"/>
              <a:t> is the logic circuitry that responds to and processes the basic instructions that drive a computer. The term </a:t>
            </a:r>
            <a:r>
              <a:rPr lang="en-US" i="1" dirty="0"/>
              <a:t>processor</a:t>
            </a:r>
            <a:r>
              <a:rPr lang="en-US" dirty="0"/>
              <a:t> is used interchangeably with the term </a:t>
            </a:r>
            <a:r>
              <a:rPr lang="en-US" b="1" dirty="0"/>
              <a:t>central processing unit </a:t>
            </a:r>
            <a:r>
              <a:rPr lang="en-US" dirty="0"/>
              <a:t>(CPU), although strictly speaking, the CPU is not the only processor in a computer.</a:t>
            </a:r>
          </a:p>
          <a:p>
            <a:pPr marL="0" indent="0">
              <a:buNone/>
            </a:pPr>
            <a:endParaRPr lang="en-US" b="1" dirty="0"/>
          </a:p>
          <a:p>
            <a:r>
              <a:rPr lang="en-US" b="1" dirty="0"/>
              <a:t>Core</a:t>
            </a:r>
            <a:r>
              <a:rPr lang="en-US" dirty="0"/>
              <a:t>: The smallest compute unit that can run a program</a:t>
            </a:r>
          </a:p>
          <a:p>
            <a:endParaRPr lang="en-US" dirty="0"/>
          </a:p>
          <a:p>
            <a:r>
              <a:rPr lang="en-US" b="1" dirty="0"/>
              <a:t>Socket: </a:t>
            </a:r>
            <a:r>
              <a:rPr lang="en-US" dirty="0"/>
              <a:t>A compute unit, packaged as one and usually made of a single chip often called processor. Modern sockets carry many cores (10, 14, or 20, 24, 28, etc. on most servers)</a:t>
            </a:r>
          </a:p>
          <a:p>
            <a:endParaRPr lang="en-US" dirty="0"/>
          </a:p>
          <a:p>
            <a:r>
              <a:rPr lang="en-US" b="1" dirty="0"/>
              <a:t>Node: </a:t>
            </a:r>
            <a:r>
              <a:rPr lang="en-US" dirty="0"/>
              <a:t>A stand-alone computer system that contains one or more sockets, memory, storage, etc. connected to other nodes via a fast network interconnect.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BA3989-EAD9-E346-B067-0603966426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21454-9842-364F-AE15-5087F31B435C}" type="slidenum">
              <a:rPr lang="en-US" smtClean="0"/>
              <a:t>12</a:t>
            </a:fld>
            <a:endParaRPr lang="en-US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D29293AA-1A85-2744-8461-108B31B5FA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47" t="13464" r="38454" b="79477"/>
          <a:stretch/>
        </p:blipFill>
        <p:spPr bwMode="auto">
          <a:xfrm>
            <a:off x="1" y="6172200"/>
            <a:ext cx="91440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2D94A78-9F51-7D47-90E7-4C7758EA36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0787" y="6278504"/>
            <a:ext cx="4162425" cy="449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3818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1F9EA8-3FC2-8F45-BEAF-270F611A7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70C0"/>
                </a:solidFill>
              </a:rPr>
              <a:t>From a CPU to a Cluster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8A07BF-F53B-C946-8946-37610B888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21454-9842-364F-AE15-5087F31B435C}" type="slidenum">
              <a:rPr lang="en-US" smtClean="0"/>
              <a:t>13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76106A-4A14-4446-A54E-16025FBD44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7274" y="4159825"/>
            <a:ext cx="1886897" cy="230181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0D5FA4E-ECB3-A241-8F07-3C846FCFEE81}"/>
              </a:ext>
            </a:extLst>
          </p:cNvPr>
          <p:cNvSpPr txBox="1"/>
          <p:nvPr/>
        </p:nvSpPr>
        <p:spPr>
          <a:xfrm>
            <a:off x="6836859" y="4981108"/>
            <a:ext cx="1661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Compute Node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E672B45-2B02-B24C-80E0-A58FC68A4BA0}"/>
              </a:ext>
            </a:extLst>
          </p:cNvPr>
          <p:cNvSpPr txBox="1"/>
          <p:nvPr/>
        </p:nvSpPr>
        <p:spPr>
          <a:xfrm>
            <a:off x="6400800" y="3895344"/>
            <a:ext cx="906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Cabinet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B4BF2D-D06F-8C4F-B7EC-64D7C6293663}"/>
              </a:ext>
            </a:extLst>
          </p:cNvPr>
          <p:cNvSpPr txBox="1"/>
          <p:nvPr/>
        </p:nvSpPr>
        <p:spPr>
          <a:xfrm>
            <a:off x="1410265" y="6486048"/>
            <a:ext cx="840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Cluster</a:t>
            </a:r>
          </a:p>
        </p:txBody>
      </p:sp>
      <p:sp>
        <p:nvSpPr>
          <p:cNvPr id="15" name="Down Arrow 14">
            <a:extLst>
              <a:ext uri="{FF2B5EF4-FFF2-40B4-BE49-F238E27FC236}">
                <a16:creationId xmlns:a16="http://schemas.microsoft.com/office/drawing/2014/main" id="{B16E1C15-1D69-674F-8C53-E9FAA9EA8B93}"/>
              </a:ext>
            </a:extLst>
          </p:cNvPr>
          <p:cNvSpPr/>
          <p:nvPr/>
        </p:nvSpPr>
        <p:spPr>
          <a:xfrm>
            <a:off x="6997302" y="3330432"/>
            <a:ext cx="311046" cy="570616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2DD1358-7E4B-8841-8EF1-84B42B6251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547" y="1769554"/>
            <a:ext cx="1355689" cy="900494"/>
          </a:xfrm>
          <a:prstGeom prst="rect">
            <a:avLst/>
          </a:prstGeom>
        </p:spPr>
      </p:pic>
      <p:sp>
        <p:nvSpPr>
          <p:cNvPr id="17" name="Right Arrow 16">
            <a:extLst>
              <a:ext uri="{FF2B5EF4-FFF2-40B4-BE49-F238E27FC236}">
                <a16:creationId xmlns:a16="http://schemas.microsoft.com/office/drawing/2014/main" id="{7EF5A812-001C-C349-85D0-33F4C07D0FB1}"/>
              </a:ext>
            </a:extLst>
          </p:cNvPr>
          <p:cNvSpPr/>
          <p:nvPr/>
        </p:nvSpPr>
        <p:spPr>
          <a:xfrm>
            <a:off x="1691790" y="2077136"/>
            <a:ext cx="756799" cy="306774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8615DE50-C88B-2541-B91B-A00FE697639F}"/>
              </a:ext>
            </a:extLst>
          </p:cNvPr>
          <p:cNvSpPr/>
          <p:nvPr/>
        </p:nvSpPr>
        <p:spPr>
          <a:xfrm>
            <a:off x="4961283" y="2041292"/>
            <a:ext cx="756799" cy="306774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5A5D571-7A80-4F4C-A826-62994E1A63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8589" y="1537512"/>
            <a:ext cx="2001476" cy="138602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4B08A8C-5122-C140-B410-66970E3E1D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8082" y="3989065"/>
            <a:ext cx="3505505" cy="1050528"/>
          </a:xfrm>
          <a:prstGeom prst="rect">
            <a:avLst/>
          </a:prstGeom>
        </p:spPr>
      </p:pic>
      <p:sp>
        <p:nvSpPr>
          <p:cNvPr id="24" name="Left Arrow 23">
            <a:extLst>
              <a:ext uri="{FF2B5EF4-FFF2-40B4-BE49-F238E27FC236}">
                <a16:creationId xmlns:a16="http://schemas.microsoft.com/office/drawing/2014/main" id="{7242130A-E005-3342-A2BF-BF8480E95444}"/>
              </a:ext>
            </a:extLst>
          </p:cNvPr>
          <p:cNvSpPr/>
          <p:nvPr/>
        </p:nvSpPr>
        <p:spPr>
          <a:xfrm>
            <a:off x="3336858" y="5250992"/>
            <a:ext cx="815123" cy="329184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Left Arrow 24">
            <a:extLst>
              <a:ext uri="{FF2B5EF4-FFF2-40B4-BE49-F238E27FC236}">
                <a16:creationId xmlns:a16="http://schemas.microsoft.com/office/drawing/2014/main" id="{6744BFD4-04E3-C046-A97B-C6587FBFC9DB}"/>
              </a:ext>
            </a:extLst>
          </p:cNvPr>
          <p:cNvSpPr/>
          <p:nvPr/>
        </p:nvSpPr>
        <p:spPr>
          <a:xfrm>
            <a:off x="6053659" y="5310734"/>
            <a:ext cx="815123" cy="329184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4D35D2B-4855-144D-9FDD-9BF8C921F3E2}"/>
              </a:ext>
            </a:extLst>
          </p:cNvPr>
          <p:cNvSpPr txBox="1"/>
          <p:nvPr/>
        </p:nvSpPr>
        <p:spPr>
          <a:xfrm>
            <a:off x="4660703" y="6461871"/>
            <a:ext cx="622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Rack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8FA3663-3A58-E44A-B1B3-51695C9008C9}"/>
              </a:ext>
            </a:extLst>
          </p:cNvPr>
          <p:cNvSpPr txBox="1"/>
          <p:nvPr/>
        </p:nvSpPr>
        <p:spPr>
          <a:xfrm>
            <a:off x="3112796" y="3038346"/>
            <a:ext cx="797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Socket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5D800C8-049F-2D4F-A7EC-C4B559F87EBE}"/>
              </a:ext>
            </a:extLst>
          </p:cNvPr>
          <p:cNvSpPr txBox="1"/>
          <p:nvPr/>
        </p:nvSpPr>
        <p:spPr>
          <a:xfrm>
            <a:off x="570227" y="2765682"/>
            <a:ext cx="574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CPU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BEF4548-4632-5041-B6BB-8E6D1909D402}"/>
              </a:ext>
            </a:extLst>
          </p:cNvPr>
          <p:cNvSpPr txBox="1"/>
          <p:nvPr/>
        </p:nvSpPr>
        <p:spPr>
          <a:xfrm>
            <a:off x="6461220" y="2890057"/>
            <a:ext cx="1451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Motherboard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27C3455E-8F12-C149-933E-3F19D129A53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387" y="4343116"/>
            <a:ext cx="3109983" cy="193523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EF7F035-A6A9-2542-A036-4223CC4E94F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4452" t="24780" r="33712" b="23735"/>
          <a:stretch/>
        </p:blipFill>
        <p:spPr>
          <a:xfrm>
            <a:off x="6506235" y="1315968"/>
            <a:ext cx="1379600" cy="1645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7802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7" name="Text Box 2"/>
          <p:cNvSpPr txBox="1">
            <a:spLocks noChangeArrowheads="1"/>
          </p:cNvSpPr>
          <p:nvPr/>
        </p:nvSpPr>
        <p:spPr bwMode="auto">
          <a:xfrm>
            <a:off x="1726772" y="496971"/>
            <a:ext cx="598433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b="1" dirty="0">
                <a:solidFill>
                  <a:srgbClr val="0070C0"/>
                </a:solidFill>
                <a:latin typeface="Arial" charset="0"/>
              </a:rPr>
              <a:t>Distributed vs Shared Memory Systems</a:t>
            </a:r>
          </a:p>
        </p:txBody>
      </p:sp>
      <p:sp>
        <p:nvSpPr>
          <p:cNvPr id="31749" name="Text Box 5"/>
          <p:cNvSpPr txBox="1">
            <a:spLocks noChangeArrowheads="1"/>
          </p:cNvSpPr>
          <p:nvPr/>
        </p:nvSpPr>
        <p:spPr bwMode="auto">
          <a:xfrm>
            <a:off x="152400" y="152400"/>
            <a:ext cx="1841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 algn="l" eaLnBrk="1" hangingPunct="1"/>
            <a:endParaRPr lang="en-US" sz="2800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31756" name="TextBox 65"/>
          <p:cNvSpPr txBox="1">
            <a:spLocks noChangeArrowheads="1"/>
          </p:cNvSpPr>
          <p:nvPr/>
        </p:nvSpPr>
        <p:spPr bwMode="auto">
          <a:xfrm>
            <a:off x="152400" y="6096000"/>
            <a:ext cx="4114800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 algn="l"/>
            <a:r>
              <a:rPr lang="en-US" sz="1800" dirty="0">
                <a:solidFill>
                  <a:schemeClr val="bg1"/>
                </a:solidFill>
                <a:latin typeface="Arial" charset="0"/>
              </a:rPr>
              <a:t>Supercomputing Institute</a:t>
            </a:r>
          </a:p>
          <a:p>
            <a:pPr algn="l"/>
            <a:r>
              <a:rPr lang="en-US" sz="1200" dirty="0">
                <a:solidFill>
                  <a:schemeClr val="bg1"/>
                </a:solidFill>
                <a:latin typeface="Arial" charset="0"/>
              </a:rPr>
              <a:t>for Advanced Computational Research</a:t>
            </a:r>
          </a:p>
        </p:txBody>
      </p:sp>
      <p:pic>
        <p:nvPicPr>
          <p:cNvPr id="63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47" t="13464" r="38454" b="79477"/>
          <a:stretch/>
        </p:blipFill>
        <p:spPr bwMode="auto">
          <a:xfrm>
            <a:off x="1" y="6172200"/>
            <a:ext cx="91440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21454-9842-364F-AE15-5087F31B435C}" type="slidenum">
              <a:rPr lang="en-US" smtClean="0"/>
              <a:t>14</a:t>
            </a:fld>
            <a:endParaRPr lang="en-US" dirty="0"/>
          </a:p>
        </p:txBody>
      </p:sp>
      <p:grpSp>
        <p:nvGrpSpPr>
          <p:cNvPr id="53" name="Group 52"/>
          <p:cNvGrpSpPr/>
          <p:nvPr/>
        </p:nvGrpSpPr>
        <p:grpSpPr>
          <a:xfrm>
            <a:off x="1979674" y="3032354"/>
            <a:ext cx="5184649" cy="2706234"/>
            <a:chOff x="152400" y="1447800"/>
            <a:chExt cx="8686800" cy="4446071"/>
          </a:xfrm>
        </p:grpSpPr>
        <p:sp>
          <p:nvSpPr>
            <p:cNvPr id="54" name="Oval 45"/>
            <p:cNvSpPr>
              <a:spLocks noChangeArrowheads="1"/>
            </p:cNvSpPr>
            <p:nvPr/>
          </p:nvSpPr>
          <p:spPr bwMode="auto">
            <a:xfrm>
              <a:off x="1970930" y="2472266"/>
              <a:ext cx="705583" cy="828486"/>
            </a:xfrm>
            <a:prstGeom prst="ellipse">
              <a:avLst/>
            </a:prstGeom>
            <a:solidFill>
              <a:srgbClr val="FF9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eaLnBrk="1" hangingPunct="1"/>
              <a:endParaRPr lang="en-US" dirty="0">
                <a:solidFill>
                  <a:schemeClr val="bg1"/>
                </a:solidFill>
                <a:latin typeface="Arial" charset="0"/>
              </a:endParaRPr>
            </a:p>
          </p:txBody>
        </p:sp>
        <p:grpSp>
          <p:nvGrpSpPr>
            <p:cNvPr id="55" name="Group 6"/>
            <p:cNvGrpSpPr>
              <a:grpSpLocks/>
            </p:cNvGrpSpPr>
            <p:nvPr/>
          </p:nvGrpSpPr>
          <p:grpSpPr bwMode="auto">
            <a:xfrm>
              <a:off x="228600" y="2133600"/>
              <a:ext cx="8153400" cy="3760271"/>
              <a:chOff x="144" y="1344"/>
              <a:chExt cx="4992" cy="2637"/>
            </a:xfrm>
          </p:grpSpPr>
          <p:sp>
            <p:nvSpPr>
              <p:cNvPr id="85" name="Rectangle 25"/>
              <p:cNvSpPr>
                <a:spLocks noChangeArrowheads="1"/>
              </p:cNvSpPr>
              <p:nvPr/>
            </p:nvSpPr>
            <p:spPr bwMode="auto">
              <a:xfrm>
                <a:off x="3648" y="2736"/>
                <a:ext cx="1440" cy="864"/>
              </a:xfrm>
              <a:prstGeom prst="rect">
                <a:avLst/>
              </a:prstGeom>
              <a:solidFill>
                <a:srgbClr val="66FF66">
                  <a:alpha val="14902"/>
                </a:srgb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 dirty="0">
                  <a:solidFill>
                    <a:srgbClr val="66FF66"/>
                  </a:solidFill>
                </a:endParaRPr>
              </a:p>
            </p:txBody>
          </p:sp>
          <p:sp>
            <p:nvSpPr>
              <p:cNvPr id="86" name="Rectangle 37"/>
              <p:cNvSpPr>
                <a:spLocks noChangeArrowheads="1"/>
              </p:cNvSpPr>
              <p:nvPr/>
            </p:nvSpPr>
            <p:spPr bwMode="auto">
              <a:xfrm>
                <a:off x="3696" y="1344"/>
                <a:ext cx="1440" cy="864"/>
              </a:xfrm>
              <a:prstGeom prst="rect">
                <a:avLst/>
              </a:prstGeom>
              <a:solidFill>
                <a:srgbClr val="66FF66">
                  <a:alpha val="14902"/>
                </a:srgb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 dirty="0">
                  <a:solidFill>
                    <a:srgbClr val="66FF66"/>
                  </a:solidFill>
                </a:endParaRPr>
              </a:p>
            </p:txBody>
          </p:sp>
          <p:sp>
            <p:nvSpPr>
              <p:cNvPr id="87" name="Rectangle 13"/>
              <p:cNvSpPr>
                <a:spLocks noChangeArrowheads="1"/>
              </p:cNvSpPr>
              <p:nvPr/>
            </p:nvSpPr>
            <p:spPr bwMode="auto">
              <a:xfrm>
                <a:off x="144" y="2736"/>
                <a:ext cx="1440" cy="864"/>
              </a:xfrm>
              <a:prstGeom prst="rect">
                <a:avLst/>
              </a:prstGeom>
              <a:solidFill>
                <a:srgbClr val="66FF66">
                  <a:alpha val="14902"/>
                </a:srgb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 dirty="0">
                  <a:solidFill>
                    <a:srgbClr val="66FF66"/>
                  </a:solidFill>
                </a:endParaRPr>
              </a:p>
            </p:txBody>
          </p:sp>
          <p:sp>
            <p:nvSpPr>
              <p:cNvPr id="88" name="Rectangle 49"/>
              <p:cNvSpPr>
                <a:spLocks noChangeArrowheads="1"/>
              </p:cNvSpPr>
              <p:nvPr/>
            </p:nvSpPr>
            <p:spPr bwMode="auto">
              <a:xfrm>
                <a:off x="192" y="1344"/>
                <a:ext cx="1440" cy="864"/>
              </a:xfrm>
              <a:prstGeom prst="rect">
                <a:avLst/>
              </a:prstGeom>
              <a:solidFill>
                <a:srgbClr val="66FF66">
                  <a:alpha val="14902"/>
                </a:srgb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 dirty="0">
                  <a:solidFill>
                    <a:srgbClr val="66FF66"/>
                  </a:solidFill>
                </a:endParaRPr>
              </a:p>
            </p:txBody>
          </p:sp>
          <p:sp>
            <p:nvSpPr>
              <p:cNvPr id="89" name="Oval 7"/>
              <p:cNvSpPr>
                <a:spLocks noChangeArrowheads="1"/>
              </p:cNvSpPr>
              <p:nvPr/>
            </p:nvSpPr>
            <p:spPr bwMode="auto">
              <a:xfrm>
                <a:off x="569" y="2990"/>
                <a:ext cx="583" cy="466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 eaLnBrk="1" hangingPunct="1"/>
                <a:endParaRPr lang="en-US" dirty="0">
                  <a:latin typeface="Times New Roman" charset="0"/>
                </a:endParaRPr>
              </a:p>
            </p:txBody>
          </p:sp>
          <p:sp>
            <p:nvSpPr>
              <p:cNvPr id="90" name="Text Box 8"/>
              <p:cNvSpPr txBox="1">
                <a:spLocks noChangeArrowheads="1"/>
              </p:cNvSpPr>
              <p:nvPr/>
            </p:nvSpPr>
            <p:spPr bwMode="auto">
              <a:xfrm>
                <a:off x="573" y="3065"/>
                <a:ext cx="677" cy="4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  <a:cs typeface="ＭＳ Ｐゴシック" charset="0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9pPr>
              </a:lstStyle>
              <a:p>
                <a:pPr algn="l" eaLnBrk="1" hangingPunct="1"/>
                <a:r>
                  <a:rPr lang="en-US" sz="1000" b="1" dirty="0">
                    <a:solidFill>
                      <a:schemeClr val="bg1"/>
                    </a:solidFill>
                    <a:latin typeface="Arial" charset="0"/>
                  </a:rPr>
                  <a:t>Mem 3</a:t>
                </a:r>
                <a:endParaRPr lang="en-US" sz="1000" dirty="0">
                  <a:solidFill>
                    <a:schemeClr val="bg1"/>
                  </a:solidFill>
                  <a:latin typeface="Arial" charset="0"/>
                </a:endParaRPr>
              </a:p>
            </p:txBody>
          </p:sp>
          <p:sp>
            <p:nvSpPr>
              <p:cNvPr id="91" name="Text Box 18"/>
              <p:cNvSpPr txBox="1">
                <a:spLocks noChangeArrowheads="1"/>
              </p:cNvSpPr>
              <p:nvPr/>
            </p:nvSpPr>
            <p:spPr bwMode="auto">
              <a:xfrm>
                <a:off x="672" y="3627"/>
                <a:ext cx="618" cy="3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  <a:cs typeface="ＭＳ Ｐゴシック" charset="0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9pPr>
              </a:lstStyle>
              <a:p>
                <a:pPr algn="l" eaLnBrk="1" hangingPunct="1"/>
                <a:r>
                  <a:rPr lang="en-US" sz="800" b="1" dirty="0">
                    <a:solidFill>
                      <a:srgbClr val="FF0000"/>
                    </a:solidFill>
                    <a:latin typeface="Comic Sans MS" charset="0"/>
                  </a:rPr>
                  <a:t>Node3</a:t>
                </a:r>
                <a:endParaRPr lang="en-US" sz="800" dirty="0">
                  <a:solidFill>
                    <a:srgbClr val="FF0000"/>
                  </a:solidFill>
                  <a:latin typeface="Comic Sans MS" charset="0"/>
                </a:endParaRPr>
              </a:p>
            </p:txBody>
          </p:sp>
          <p:sp>
            <p:nvSpPr>
              <p:cNvPr id="92" name="Oval 19"/>
              <p:cNvSpPr>
                <a:spLocks noChangeArrowheads="1"/>
              </p:cNvSpPr>
              <p:nvPr/>
            </p:nvSpPr>
            <p:spPr bwMode="auto">
              <a:xfrm>
                <a:off x="4098" y="2990"/>
                <a:ext cx="576" cy="466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 eaLnBrk="1" hangingPunct="1"/>
                <a:endParaRPr lang="en-US" dirty="0">
                  <a:latin typeface="Times New Roman" charset="0"/>
                </a:endParaRPr>
              </a:p>
            </p:txBody>
          </p:sp>
          <p:sp>
            <p:nvSpPr>
              <p:cNvPr id="93" name="Text Box 20"/>
              <p:cNvSpPr txBox="1">
                <a:spLocks noChangeArrowheads="1"/>
              </p:cNvSpPr>
              <p:nvPr/>
            </p:nvSpPr>
            <p:spPr bwMode="auto">
              <a:xfrm>
                <a:off x="4068" y="2987"/>
                <a:ext cx="677" cy="4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  <a:cs typeface="ＭＳ Ｐゴシック" charset="0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9pPr>
              </a:lstStyle>
              <a:p>
                <a:pPr algn="l" eaLnBrk="1" hangingPunct="1"/>
                <a:r>
                  <a:rPr lang="en-US" sz="1000" b="1" dirty="0">
                    <a:solidFill>
                      <a:schemeClr val="bg1"/>
                    </a:solidFill>
                    <a:latin typeface="Arial" charset="0"/>
                  </a:rPr>
                  <a:t>Mem 4</a:t>
                </a:r>
                <a:endParaRPr lang="en-US" sz="1000" dirty="0">
                  <a:solidFill>
                    <a:schemeClr val="bg1"/>
                  </a:solidFill>
                  <a:latin typeface="Arial" charset="0"/>
                </a:endParaRPr>
              </a:p>
            </p:txBody>
          </p:sp>
          <p:sp>
            <p:nvSpPr>
              <p:cNvPr id="94" name="Text Box 30"/>
              <p:cNvSpPr txBox="1">
                <a:spLocks noChangeArrowheads="1"/>
              </p:cNvSpPr>
              <p:nvPr/>
            </p:nvSpPr>
            <p:spPr bwMode="auto">
              <a:xfrm>
                <a:off x="4059" y="3627"/>
                <a:ext cx="690" cy="3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  <a:cs typeface="ＭＳ Ｐゴシック" charset="0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9pPr>
              </a:lstStyle>
              <a:p>
                <a:pPr algn="l" eaLnBrk="1" hangingPunct="1"/>
                <a:r>
                  <a:rPr lang="en-US" sz="800" b="1" dirty="0">
                    <a:solidFill>
                      <a:srgbClr val="FF0000"/>
                    </a:solidFill>
                    <a:latin typeface="Comic Sans MS" charset="0"/>
                  </a:rPr>
                  <a:t>Node4</a:t>
                </a:r>
                <a:endParaRPr lang="en-US" sz="800" dirty="0">
                  <a:solidFill>
                    <a:srgbClr val="FF0000"/>
                  </a:solidFill>
                  <a:latin typeface="Comic Sans MS" charset="0"/>
                </a:endParaRPr>
              </a:p>
            </p:txBody>
          </p:sp>
          <p:sp>
            <p:nvSpPr>
              <p:cNvPr id="95" name="Oval 31"/>
              <p:cNvSpPr>
                <a:spLocks noChangeArrowheads="1"/>
              </p:cNvSpPr>
              <p:nvPr/>
            </p:nvSpPr>
            <p:spPr bwMode="auto">
              <a:xfrm>
                <a:off x="4060" y="1567"/>
                <a:ext cx="644" cy="435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 eaLnBrk="1" hangingPunct="1"/>
                <a:endParaRPr lang="en-US" dirty="0">
                  <a:latin typeface="Times New Roman" charset="0"/>
                </a:endParaRPr>
              </a:p>
            </p:txBody>
          </p:sp>
          <p:sp>
            <p:nvSpPr>
              <p:cNvPr id="97" name="Text Box 42"/>
              <p:cNvSpPr txBox="1">
                <a:spLocks noChangeArrowheads="1"/>
              </p:cNvSpPr>
              <p:nvPr/>
            </p:nvSpPr>
            <p:spPr bwMode="auto">
              <a:xfrm>
                <a:off x="4224" y="2154"/>
                <a:ext cx="706" cy="3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  <a:cs typeface="ＭＳ Ｐゴシック" charset="0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9pPr>
              </a:lstStyle>
              <a:p>
                <a:pPr algn="l" eaLnBrk="1" hangingPunct="1"/>
                <a:r>
                  <a:rPr lang="en-US" sz="800" b="1" dirty="0">
                    <a:solidFill>
                      <a:srgbClr val="FF0000"/>
                    </a:solidFill>
                    <a:latin typeface="Comic Sans MS" charset="0"/>
                  </a:rPr>
                  <a:t>Node2</a:t>
                </a:r>
                <a:endParaRPr lang="en-US" sz="800" dirty="0">
                  <a:solidFill>
                    <a:srgbClr val="FF0000"/>
                  </a:solidFill>
                  <a:latin typeface="Comic Sans MS" charset="0"/>
                </a:endParaRPr>
              </a:p>
            </p:txBody>
          </p:sp>
          <p:sp>
            <p:nvSpPr>
              <p:cNvPr id="98" name="Oval 43"/>
              <p:cNvSpPr>
                <a:spLocks noChangeArrowheads="1"/>
              </p:cNvSpPr>
              <p:nvPr/>
            </p:nvSpPr>
            <p:spPr bwMode="auto">
              <a:xfrm>
                <a:off x="634" y="1653"/>
                <a:ext cx="538" cy="384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 eaLnBrk="1" hangingPunct="1"/>
                <a:endParaRPr lang="en-US" dirty="0">
                  <a:latin typeface="Times New Roman" charset="0"/>
                </a:endParaRPr>
              </a:p>
            </p:txBody>
          </p:sp>
          <p:sp>
            <p:nvSpPr>
              <p:cNvPr id="99" name="Text Box 44"/>
              <p:cNvSpPr txBox="1">
                <a:spLocks noChangeArrowheads="1"/>
              </p:cNvSpPr>
              <p:nvPr/>
            </p:nvSpPr>
            <p:spPr bwMode="auto">
              <a:xfrm>
                <a:off x="617" y="1694"/>
                <a:ext cx="633" cy="3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  <a:cs typeface="ＭＳ Ｐゴシック" charset="0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9pPr>
              </a:lstStyle>
              <a:p>
                <a:pPr algn="l" eaLnBrk="1" hangingPunct="1"/>
                <a:r>
                  <a:rPr lang="en-US" sz="900" b="1" dirty="0">
                    <a:solidFill>
                      <a:schemeClr val="bg1"/>
                    </a:solidFill>
                    <a:latin typeface="Arial" charset="0"/>
                  </a:rPr>
                  <a:t>Mem 1</a:t>
                </a:r>
                <a:endParaRPr lang="en-US" sz="900" dirty="0">
                  <a:solidFill>
                    <a:schemeClr val="bg1"/>
                  </a:solidFill>
                  <a:latin typeface="Arial" charset="0"/>
                </a:endParaRPr>
              </a:p>
            </p:txBody>
          </p:sp>
          <p:sp>
            <p:nvSpPr>
              <p:cNvPr id="100" name="Oval 45"/>
              <p:cNvSpPr>
                <a:spLocks noChangeArrowheads="1"/>
              </p:cNvSpPr>
              <p:nvPr/>
            </p:nvSpPr>
            <p:spPr bwMode="auto">
              <a:xfrm>
                <a:off x="178" y="1561"/>
                <a:ext cx="432" cy="581"/>
              </a:xfrm>
              <a:prstGeom prst="ellipse">
                <a:avLst/>
              </a:prstGeom>
              <a:solidFill>
                <a:srgbClr val="FF99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 eaLnBrk="1" hangingPunct="1"/>
                <a:endParaRPr lang="en-US" dirty="0">
                  <a:solidFill>
                    <a:schemeClr val="bg1"/>
                  </a:solidFill>
                  <a:latin typeface="Arial" charset="0"/>
                </a:endParaRPr>
              </a:p>
            </p:txBody>
          </p:sp>
          <p:sp>
            <p:nvSpPr>
              <p:cNvPr id="103" name="Text Box 54"/>
              <p:cNvSpPr txBox="1">
                <a:spLocks noChangeArrowheads="1"/>
              </p:cNvSpPr>
              <p:nvPr/>
            </p:nvSpPr>
            <p:spPr bwMode="auto">
              <a:xfrm>
                <a:off x="636" y="2205"/>
                <a:ext cx="614" cy="3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  <a:cs typeface="ＭＳ Ｐゴシック" charset="0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9pPr>
              </a:lstStyle>
              <a:p>
                <a:pPr algn="l" eaLnBrk="1" hangingPunct="1"/>
                <a:r>
                  <a:rPr lang="en-US" sz="800" b="1" dirty="0">
                    <a:solidFill>
                      <a:srgbClr val="FF0000"/>
                    </a:solidFill>
                    <a:latin typeface="Comic Sans MS" charset="0"/>
                  </a:rPr>
                  <a:t>Node1</a:t>
                </a:r>
                <a:endParaRPr lang="en-US" sz="800" dirty="0">
                  <a:solidFill>
                    <a:srgbClr val="FF0000"/>
                  </a:solidFill>
                  <a:latin typeface="Comic Sans MS" charset="0"/>
                </a:endParaRPr>
              </a:p>
            </p:txBody>
          </p:sp>
          <p:sp>
            <p:nvSpPr>
              <p:cNvPr id="104" name="Oval 55"/>
              <p:cNvSpPr>
                <a:spLocks noChangeArrowheads="1"/>
              </p:cNvSpPr>
              <p:nvPr/>
            </p:nvSpPr>
            <p:spPr bwMode="auto">
              <a:xfrm>
                <a:off x="1728" y="2016"/>
                <a:ext cx="1872" cy="912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105" name="Text Box 56"/>
              <p:cNvSpPr txBox="1">
                <a:spLocks noChangeArrowheads="1"/>
              </p:cNvSpPr>
              <p:nvPr/>
            </p:nvSpPr>
            <p:spPr bwMode="auto">
              <a:xfrm>
                <a:off x="2062" y="2168"/>
                <a:ext cx="1157" cy="5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  <a:cs typeface="ＭＳ Ｐゴシック" charset="0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9pPr>
              </a:lstStyle>
              <a:p>
                <a:pPr algn="l" eaLnBrk="1" hangingPunct="1"/>
                <a:r>
                  <a:rPr lang="en-US" sz="1600" b="1" dirty="0">
                    <a:latin typeface="Arial" charset="0"/>
                  </a:rPr>
                  <a:t>Network</a:t>
                </a:r>
                <a:endParaRPr lang="en-US" sz="1600" dirty="0">
                  <a:latin typeface="Arial" charset="0"/>
                </a:endParaRPr>
              </a:p>
            </p:txBody>
          </p:sp>
          <p:sp>
            <p:nvSpPr>
              <p:cNvPr id="106" name="Line 57"/>
              <p:cNvSpPr>
                <a:spLocks noChangeShapeType="1"/>
              </p:cNvSpPr>
              <p:nvPr/>
            </p:nvSpPr>
            <p:spPr bwMode="auto">
              <a:xfrm flipV="1">
                <a:off x="1584" y="2592"/>
                <a:ext cx="192" cy="14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07" name="Line 58"/>
              <p:cNvSpPr>
                <a:spLocks noChangeShapeType="1"/>
              </p:cNvSpPr>
              <p:nvPr/>
            </p:nvSpPr>
            <p:spPr bwMode="auto">
              <a:xfrm>
                <a:off x="1632" y="2208"/>
                <a:ext cx="144" cy="14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08" name="Line 59"/>
              <p:cNvSpPr>
                <a:spLocks noChangeShapeType="1"/>
              </p:cNvSpPr>
              <p:nvPr/>
            </p:nvSpPr>
            <p:spPr bwMode="auto">
              <a:xfrm flipH="1">
                <a:off x="3552" y="2208"/>
                <a:ext cx="144" cy="14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09" name="Line 60"/>
              <p:cNvSpPr>
                <a:spLocks noChangeShapeType="1"/>
              </p:cNvSpPr>
              <p:nvPr/>
            </p:nvSpPr>
            <p:spPr bwMode="auto">
              <a:xfrm flipH="1" flipV="1">
                <a:off x="3552" y="2640"/>
                <a:ext cx="96" cy="9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56" name="Rectangle 61"/>
            <p:cNvSpPr>
              <a:spLocks noChangeArrowheads="1"/>
            </p:cNvSpPr>
            <p:nvPr/>
          </p:nvSpPr>
          <p:spPr bwMode="auto">
            <a:xfrm>
              <a:off x="6215037" y="2012899"/>
              <a:ext cx="2301215" cy="6498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200" b="1" dirty="0">
                  <a:solidFill>
                    <a:srgbClr val="008000"/>
                  </a:solidFill>
                </a:rPr>
                <a:t>Shared Memory</a:t>
              </a:r>
            </a:p>
          </p:txBody>
        </p:sp>
        <p:sp>
          <p:nvSpPr>
            <p:cNvPr id="57" name="Rectangle 62"/>
            <p:cNvSpPr>
              <a:spLocks noChangeArrowheads="1"/>
            </p:cNvSpPr>
            <p:nvPr/>
          </p:nvSpPr>
          <p:spPr bwMode="auto">
            <a:xfrm>
              <a:off x="152400" y="1447800"/>
              <a:ext cx="8686800" cy="44196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58" name="Rectangle 63"/>
            <p:cNvSpPr>
              <a:spLocks noChangeArrowheads="1"/>
            </p:cNvSpPr>
            <p:nvPr/>
          </p:nvSpPr>
          <p:spPr bwMode="auto">
            <a:xfrm>
              <a:off x="5943600" y="1981200"/>
              <a:ext cx="2590800" cy="1752600"/>
            </a:xfrm>
            <a:prstGeom prst="rect">
              <a:avLst/>
            </a:prstGeom>
            <a:noFill/>
            <a:ln w="19050">
              <a:solidFill>
                <a:srgbClr val="008000"/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59" name="Oval 45"/>
            <p:cNvSpPr>
              <a:spLocks noChangeArrowheads="1"/>
            </p:cNvSpPr>
            <p:nvPr/>
          </p:nvSpPr>
          <p:spPr bwMode="auto">
            <a:xfrm>
              <a:off x="228600" y="4392328"/>
              <a:ext cx="694150" cy="828486"/>
            </a:xfrm>
            <a:prstGeom prst="ellipse">
              <a:avLst/>
            </a:prstGeom>
            <a:solidFill>
              <a:srgbClr val="FF9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eaLnBrk="1" hangingPunct="1"/>
              <a:endParaRPr lang="en-US" dirty="0">
                <a:solidFill>
                  <a:schemeClr val="bg1"/>
                </a:solidFill>
                <a:latin typeface="Arial" charset="0"/>
              </a:endParaRPr>
            </a:p>
          </p:txBody>
        </p:sp>
        <p:sp>
          <p:nvSpPr>
            <p:cNvPr id="60" name="Oval 45"/>
            <p:cNvSpPr>
              <a:spLocks noChangeArrowheads="1"/>
            </p:cNvSpPr>
            <p:nvPr/>
          </p:nvSpPr>
          <p:spPr bwMode="auto">
            <a:xfrm>
              <a:off x="1903104" y="4417275"/>
              <a:ext cx="667639" cy="828487"/>
            </a:xfrm>
            <a:prstGeom prst="ellipse">
              <a:avLst/>
            </a:prstGeom>
            <a:solidFill>
              <a:srgbClr val="FF9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eaLnBrk="1" hangingPunct="1"/>
              <a:endParaRPr lang="en-US" dirty="0">
                <a:solidFill>
                  <a:schemeClr val="bg1"/>
                </a:solidFill>
                <a:latin typeface="Arial" charset="0"/>
              </a:endParaRPr>
            </a:p>
          </p:txBody>
        </p:sp>
        <p:sp>
          <p:nvSpPr>
            <p:cNvPr id="61" name="Oval 45"/>
            <p:cNvSpPr>
              <a:spLocks noChangeArrowheads="1"/>
            </p:cNvSpPr>
            <p:nvPr/>
          </p:nvSpPr>
          <p:spPr bwMode="auto">
            <a:xfrm>
              <a:off x="6030058" y="2293308"/>
              <a:ext cx="631380" cy="828486"/>
            </a:xfrm>
            <a:prstGeom prst="ellipse">
              <a:avLst/>
            </a:prstGeom>
            <a:solidFill>
              <a:srgbClr val="FF9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eaLnBrk="1" hangingPunct="1"/>
              <a:endParaRPr lang="en-US" dirty="0">
                <a:solidFill>
                  <a:schemeClr val="bg1"/>
                </a:solidFill>
                <a:latin typeface="Arial" charset="0"/>
              </a:endParaRPr>
            </a:p>
          </p:txBody>
        </p:sp>
        <p:sp>
          <p:nvSpPr>
            <p:cNvPr id="62" name="Oval 45"/>
            <p:cNvSpPr>
              <a:spLocks noChangeArrowheads="1"/>
            </p:cNvSpPr>
            <p:nvPr/>
          </p:nvSpPr>
          <p:spPr bwMode="auto">
            <a:xfrm>
              <a:off x="7676419" y="2293308"/>
              <a:ext cx="627184" cy="828486"/>
            </a:xfrm>
            <a:prstGeom prst="ellipse">
              <a:avLst/>
            </a:prstGeom>
            <a:solidFill>
              <a:srgbClr val="FF9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eaLnBrk="1" hangingPunct="1"/>
              <a:endParaRPr lang="en-US" dirty="0">
                <a:solidFill>
                  <a:schemeClr val="bg1"/>
                </a:solidFill>
                <a:latin typeface="Arial" charset="0"/>
              </a:endParaRPr>
            </a:p>
          </p:txBody>
        </p:sp>
        <p:sp>
          <p:nvSpPr>
            <p:cNvPr id="64" name="Oval 45"/>
            <p:cNvSpPr>
              <a:spLocks noChangeArrowheads="1"/>
            </p:cNvSpPr>
            <p:nvPr/>
          </p:nvSpPr>
          <p:spPr bwMode="auto">
            <a:xfrm>
              <a:off x="5980370" y="4392328"/>
              <a:ext cx="705583" cy="752910"/>
            </a:xfrm>
            <a:prstGeom prst="ellipse">
              <a:avLst/>
            </a:prstGeom>
            <a:solidFill>
              <a:srgbClr val="FF9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eaLnBrk="1" hangingPunct="1"/>
              <a:endParaRPr lang="en-US" dirty="0">
                <a:solidFill>
                  <a:schemeClr val="bg1"/>
                </a:solidFill>
                <a:latin typeface="Arial" charset="0"/>
              </a:endParaRPr>
            </a:p>
          </p:txBody>
        </p:sp>
        <p:sp>
          <p:nvSpPr>
            <p:cNvPr id="78" name="Oval 45"/>
            <p:cNvSpPr>
              <a:spLocks noChangeArrowheads="1"/>
            </p:cNvSpPr>
            <p:nvPr/>
          </p:nvSpPr>
          <p:spPr bwMode="auto">
            <a:xfrm>
              <a:off x="7676419" y="4380029"/>
              <a:ext cx="627184" cy="740076"/>
            </a:xfrm>
            <a:prstGeom prst="ellipse">
              <a:avLst/>
            </a:prstGeom>
            <a:solidFill>
              <a:srgbClr val="FF9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eaLnBrk="1" hangingPunct="1"/>
              <a:endParaRPr lang="en-US" dirty="0">
                <a:solidFill>
                  <a:schemeClr val="bg1"/>
                </a:solidFill>
                <a:latin typeface="Arial" charset="0"/>
              </a:endParaRPr>
            </a:p>
          </p:txBody>
        </p:sp>
        <p:sp>
          <p:nvSpPr>
            <p:cNvPr id="79" name="Text Box 50"/>
            <p:cNvSpPr txBox="1">
              <a:spLocks noChangeArrowheads="1"/>
            </p:cNvSpPr>
            <p:nvPr/>
          </p:nvSpPr>
          <p:spPr bwMode="auto">
            <a:xfrm>
              <a:off x="272928" y="4564185"/>
              <a:ext cx="649262" cy="3539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9pPr>
            </a:lstStyle>
            <a:p>
              <a:pPr algn="l" eaLnBrk="1" hangingPunct="1"/>
              <a:r>
                <a:rPr lang="en-US" sz="800" b="1" dirty="0">
                  <a:solidFill>
                    <a:schemeClr val="bg1"/>
                  </a:solidFill>
                  <a:latin typeface="Arial" charset="0"/>
                </a:rPr>
                <a:t>P</a:t>
              </a:r>
              <a:endParaRPr lang="en-US" sz="800" dirty="0">
                <a:solidFill>
                  <a:schemeClr val="bg1"/>
                </a:solidFill>
                <a:latin typeface="Arial" charset="0"/>
              </a:endParaRPr>
            </a:p>
          </p:txBody>
        </p:sp>
        <p:sp>
          <p:nvSpPr>
            <p:cNvPr id="81" name="Text Box 50"/>
            <p:cNvSpPr txBox="1">
              <a:spLocks noChangeArrowheads="1"/>
            </p:cNvSpPr>
            <p:nvPr/>
          </p:nvSpPr>
          <p:spPr bwMode="auto">
            <a:xfrm>
              <a:off x="6033951" y="4577131"/>
              <a:ext cx="919801" cy="3539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9pPr>
            </a:lstStyle>
            <a:p>
              <a:pPr algn="l" eaLnBrk="1" hangingPunct="1"/>
              <a:r>
                <a:rPr lang="en-US" sz="800" b="1" dirty="0">
                  <a:solidFill>
                    <a:schemeClr val="bg1"/>
                  </a:solidFill>
                  <a:latin typeface="Arial" charset="0"/>
                </a:rPr>
                <a:t>P</a:t>
              </a:r>
              <a:endParaRPr lang="en-US" sz="800" dirty="0">
                <a:solidFill>
                  <a:schemeClr val="bg1"/>
                </a:solidFill>
                <a:latin typeface="Arial" charset="0"/>
              </a:endParaRPr>
            </a:p>
          </p:txBody>
        </p:sp>
        <p:sp>
          <p:nvSpPr>
            <p:cNvPr id="82" name="Text Box 52"/>
            <p:cNvSpPr txBox="1">
              <a:spLocks noChangeArrowheads="1"/>
            </p:cNvSpPr>
            <p:nvPr/>
          </p:nvSpPr>
          <p:spPr bwMode="auto">
            <a:xfrm>
              <a:off x="2008591" y="4564185"/>
              <a:ext cx="600661" cy="3539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9pPr>
            </a:lstStyle>
            <a:p>
              <a:pPr algn="l" eaLnBrk="1" hangingPunct="1"/>
              <a:r>
                <a:rPr lang="en-US" sz="800" b="1" dirty="0">
                  <a:solidFill>
                    <a:schemeClr val="bg1"/>
                  </a:solidFill>
                  <a:latin typeface="Arial" charset="0"/>
                </a:rPr>
                <a:t>P</a:t>
              </a:r>
              <a:endParaRPr lang="en-US" sz="800" dirty="0">
                <a:solidFill>
                  <a:schemeClr val="bg1"/>
                </a:solidFill>
                <a:latin typeface="Arial" charset="0"/>
              </a:endParaRPr>
            </a:p>
          </p:txBody>
        </p:sp>
        <p:sp>
          <p:nvSpPr>
            <p:cNvPr id="84" name="Text Box 52"/>
            <p:cNvSpPr txBox="1">
              <a:spLocks noChangeArrowheads="1"/>
            </p:cNvSpPr>
            <p:nvPr/>
          </p:nvSpPr>
          <p:spPr bwMode="auto">
            <a:xfrm>
              <a:off x="7759735" y="4530847"/>
              <a:ext cx="650976" cy="3539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9pPr>
            </a:lstStyle>
            <a:p>
              <a:pPr algn="l" eaLnBrk="1" hangingPunct="1"/>
              <a:r>
                <a:rPr lang="en-US" sz="800" b="1" dirty="0">
                  <a:solidFill>
                    <a:schemeClr val="bg1"/>
                  </a:solidFill>
                  <a:latin typeface="Arial" charset="0"/>
                </a:rPr>
                <a:t>P</a:t>
              </a:r>
              <a:endParaRPr lang="en-US" sz="800" dirty="0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66" name="Text Box 50"/>
          <p:cNvSpPr txBox="1">
            <a:spLocks noChangeArrowheads="1"/>
          </p:cNvSpPr>
          <p:nvPr/>
        </p:nvSpPr>
        <p:spPr bwMode="auto">
          <a:xfrm>
            <a:off x="4377221" y="1950102"/>
            <a:ext cx="341717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 algn="l" eaLnBrk="1" hangingPunct="1"/>
            <a:r>
              <a:rPr lang="en-US" sz="800" b="1" dirty="0">
                <a:solidFill>
                  <a:schemeClr val="bg1"/>
                </a:solidFill>
                <a:latin typeface="Arial" charset="0"/>
              </a:rPr>
              <a:t>P1</a:t>
            </a:r>
            <a:endParaRPr lang="en-US" sz="800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67" name="Text Box 50"/>
          <p:cNvSpPr txBox="1">
            <a:spLocks noChangeArrowheads="1"/>
          </p:cNvSpPr>
          <p:nvPr/>
        </p:nvSpPr>
        <p:spPr bwMode="auto">
          <a:xfrm>
            <a:off x="7364195" y="1866009"/>
            <a:ext cx="341717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 algn="l" eaLnBrk="1" hangingPunct="1"/>
            <a:r>
              <a:rPr lang="en-US" sz="800" b="1" dirty="0">
                <a:solidFill>
                  <a:schemeClr val="bg1"/>
                </a:solidFill>
                <a:latin typeface="Arial" charset="0"/>
              </a:rPr>
              <a:t>P1</a:t>
            </a:r>
            <a:endParaRPr lang="en-US" sz="800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68" name="Text Box 52"/>
          <p:cNvSpPr txBox="1">
            <a:spLocks noChangeArrowheads="1"/>
          </p:cNvSpPr>
          <p:nvPr/>
        </p:nvSpPr>
        <p:spPr bwMode="auto">
          <a:xfrm>
            <a:off x="5258054" y="1950102"/>
            <a:ext cx="316138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 algn="l" eaLnBrk="1" hangingPunct="1"/>
            <a:r>
              <a:rPr lang="en-US" sz="800" b="1" dirty="0">
                <a:solidFill>
                  <a:schemeClr val="bg1"/>
                </a:solidFill>
                <a:latin typeface="Arial" charset="0"/>
              </a:rPr>
              <a:t>P2</a:t>
            </a:r>
            <a:endParaRPr lang="en-US" sz="800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69" name="Text Box 52"/>
          <p:cNvSpPr txBox="1">
            <a:spLocks noChangeArrowheads="1"/>
          </p:cNvSpPr>
          <p:nvPr/>
        </p:nvSpPr>
        <p:spPr bwMode="auto">
          <a:xfrm>
            <a:off x="8257208" y="1885807"/>
            <a:ext cx="316138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 algn="l" eaLnBrk="1" hangingPunct="1"/>
            <a:r>
              <a:rPr lang="en-US" sz="800" b="1" dirty="0">
                <a:solidFill>
                  <a:schemeClr val="bg1"/>
                </a:solidFill>
                <a:latin typeface="Arial" charset="0"/>
              </a:rPr>
              <a:t>P2</a:t>
            </a:r>
            <a:endParaRPr lang="en-US" sz="800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70" name="Text Box 8"/>
          <p:cNvSpPr txBox="1">
            <a:spLocks noChangeArrowheads="1"/>
          </p:cNvSpPr>
          <p:nvPr/>
        </p:nvSpPr>
        <p:spPr bwMode="auto">
          <a:xfrm>
            <a:off x="7652488" y="1858461"/>
            <a:ext cx="582211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 algn="l" eaLnBrk="1" hangingPunct="1"/>
            <a:r>
              <a:rPr lang="en-US" sz="1000" b="1" dirty="0">
                <a:solidFill>
                  <a:schemeClr val="bg1"/>
                </a:solidFill>
                <a:latin typeface="Arial" charset="0"/>
              </a:rPr>
              <a:t>Mem 2</a:t>
            </a:r>
            <a:endParaRPr lang="en-US" sz="1000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688538" y="5822789"/>
            <a:ext cx="21291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C00000"/>
                </a:solidFill>
                <a:latin typeface="Arial" charset="0"/>
              </a:rPr>
              <a:t>Distributed Shared Memory</a:t>
            </a:r>
            <a:endParaRPr lang="en-US" sz="1200" dirty="0">
              <a:solidFill>
                <a:srgbClr val="C00000"/>
              </a:solidFill>
            </a:endParaRPr>
          </a:p>
        </p:txBody>
      </p:sp>
      <p:pic>
        <p:nvPicPr>
          <p:cNvPr id="65" name="Picture 64">
            <a:extLst>
              <a:ext uri="{FF2B5EF4-FFF2-40B4-BE49-F238E27FC236}">
                <a16:creationId xmlns:a16="http://schemas.microsoft.com/office/drawing/2014/main" id="{16970843-D27A-6C44-A5C9-397091AF25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0787" y="6278504"/>
            <a:ext cx="4162425" cy="449542"/>
          </a:xfrm>
          <a:prstGeom prst="rect">
            <a:avLst/>
          </a:prstGeom>
        </p:spPr>
      </p:pic>
      <p:sp>
        <p:nvSpPr>
          <p:cNvPr id="71" name="Text Box 50">
            <a:extLst>
              <a:ext uri="{FF2B5EF4-FFF2-40B4-BE49-F238E27FC236}">
                <a16:creationId xmlns:a16="http://schemas.microsoft.com/office/drawing/2014/main" id="{5CA5A0B4-5A94-3C48-82F0-35474A7A26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03223" y="2659206"/>
            <a:ext cx="387507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 algn="l" eaLnBrk="1" hangingPunct="1"/>
            <a:r>
              <a:rPr lang="en-US" sz="800" b="1" dirty="0">
                <a:solidFill>
                  <a:schemeClr val="bg1"/>
                </a:solidFill>
                <a:latin typeface="Arial" charset="0"/>
              </a:rPr>
              <a:t>P</a:t>
            </a:r>
            <a:endParaRPr lang="en-US" sz="800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72" name="Text Box 50">
            <a:extLst>
              <a:ext uri="{FF2B5EF4-FFF2-40B4-BE49-F238E27FC236}">
                <a16:creationId xmlns:a16="http://schemas.microsoft.com/office/drawing/2014/main" id="{E1B57238-7819-E04C-9D8A-A9E2B5E917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70594" y="2567057"/>
            <a:ext cx="387507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 algn="l" eaLnBrk="1" hangingPunct="1"/>
            <a:r>
              <a:rPr lang="en-US" sz="800" b="1" dirty="0">
                <a:solidFill>
                  <a:schemeClr val="bg1"/>
                </a:solidFill>
                <a:latin typeface="Arial" charset="0"/>
              </a:rPr>
              <a:t>P</a:t>
            </a:r>
            <a:endParaRPr lang="en-US" sz="800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73" name="Text Box 8">
            <a:extLst>
              <a:ext uri="{FF2B5EF4-FFF2-40B4-BE49-F238E27FC236}">
                <a16:creationId xmlns:a16="http://schemas.microsoft.com/office/drawing/2014/main" id="{683D60DA-F2ED-7640-801F-EE4A14B336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26420" y="2571496"/>
            <a:ext cx="582211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 algn="l" eaLnBrk="1" hangingPunct="1"/>
            <a:r>
              <a:rPr lang="en-US" sz="1000" b="1" dirty="0">
                <a:solidFill>
                  <a:schemeClr val="bg1"/>
                </a:solidFill>
                <a:latin typeface="Arial" charset="0"/>
              </a:rPr>
              <a:t>Mem 2</a:t>
            </a:r>
            <a:endParaRPr lang="en-US" sz="1000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74" name="Text Box 52">
            <a:extLst>
              <a:ext uri="{FF2B5EF4-FFF2-40B4-BE49-F238E27FC236}">
                <a16:creationId xmlns:a16="http://schemas.microsoft.com/office/drawing/2014/main" id="{EE616D0B-E198-654E-8988-614B316167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93983" y="2583048"/>
            <a:ext cx="388530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 algn="l" eaLnBrk="1" hangingPunct="1"/>
            <a:r>
              <a:rPr lang="en-US" sz="800" b="1" dirty="0">
                <a:solidFill>
                  <a:schemeClr val="bg1"/>
                </a:solidFill>
                <a:latin typeface="Arial" charset="0"/>
              </a:rPr>
              <a:t>P</a:t>
            </a:r>
            <a:endParaRPr lang="en-US" sz="800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75" name="Text Box 52">
            <a:extLst>
              <a:ext uri="{FF2B5EF4-FFF2-40B4-BE49-F238E27FC236}">
                <a16:creationId xmlns:a16="http://schemas.microsoft.com/office/drawing/2014/main" id="{B73571BE-99F2-1648-B8D2-42EC3D0014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18375" y="2683664"/>
            <a:ext cx="388530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 algn="l" eaLnBrk="1" hangingPunct="1"/>
            <a:r>
              <a:rPr lang="en-US" sz="800" b="1" dirty="0">
                <a:solidFill>
                  <a:schemeClr val="bg1"/>
                </a:solidFill>
                <a:latin typeface="Arial" charset="0"/>
              </a:rPr>
              <a:t>P</a:t>
            </a:r>
            <a:endParaRPr lang="en-US" sz="800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8" name="Curved Left Arrow 7">
            <a:extLst>
              <a:ext uri="{FF2B5EF4-FFF2-40B4-BE49-F238E27FC236}">
                <a16:creationId xmlns:a16="http://schemas.microsoft.com/office/drawing/2014/main" id="{B9C03F7D-BDA4-B84A-8A34-63FDADBF1EDC}"/>
              </a:ext>
            </a:extLst>
          </p:cNvPr>
          <p:cNvSpPr/>
          <p:nvPr/>
        </p:nvSpPr>
        <p:spPr>
          <a:xfrm>
            <a:off x="7001850" y="1885807"/>
            <a:ext cx="947248" cy="2071797"/>
          </a:xfrm>
          <a:prstGeom prst="curved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6CC4F02-527D-A949-AE7F-EBD116F2BBE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452" t="24780" r="33712" b="23735"/>
          <a:stretch/>
        </p:blipFill>
        <p:spPr>
          <a:xfrm>
            <a:off x="5394125" y="1047465"/>
            <a:ext cx="1562686" cy="186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6484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93284" y="474650"/>
            <a:ext cx="7772400" cy="1470025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Understanding the RCC Compute Ecosystem:</a:t>
            </a:r>
            <a:endParaRPr lang="en-US" sz="5300" b="1" dirty="0">
              <a:solidFill>
                <a:srgbClr val="FFFF00"/>
              </a:solidFill>
            </a:endParaRPr>
          </a:p>
        </p:txBody>
      </p:sp>
      <p:sp>
        <p:nvSpPr>
          <p:cNvPr id="10" name="Line 6"/>
          <p:cNvSpPr>
            <a:spLocks noChangeShapeType="1"/>
          </p:cNvSpPr>
          <p:nvPr/>
        </p:nvSpPr>
        <p:spPr bwMode="auto">
          <a:xfrm>
            <a:off x="214968" y="6543785"/>
            <a:ext cx="8929032" cy="0"/>
          </a:xfrm>
          <a:prstGeom prst="line">
            <a:avLst/>
          </a:prstGeom>
          <a:noFill/>
          <a:ln w="50800">
            <a:solidFill>
              <a:schemeClr val="bg1">
                <a:lumMod val="85000"/>
              </a:schemeClr>
            </a:solidFill>
            <a:round/>
            <a:headEnd type="none" w="sm" len="sm"/>
            <a:tailEnd type="none" w="sm" len="sm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759600" y="5539564"/>
            <a:ext cx="16886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F9FF42"/>
                </a:solidFill>
              </a:rPr>
              <a:t>MIDWAY</a:t>
            </a:r>
            <a:endParaRPr lang="en-US" sz="32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35B915A-C43D-3942-B30A-22F21ED55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21454-9842-364F-AE15-5087F31B435C}" type="slidenum">
              <a:rPr lang="en-US" smtClean="0"/>
              <a:t>15</a:t>
            </a:fld>
            <a:endParaRPr lang="en-US" dirty="0"/>
          </a:p>
        </p:txBody>
      </p:sp>
      <p:pic>
        <p:nvPicPr>
          <p:cNvPr id="7" name="Picture 6" descr="ITServices-byJasonSmith-6143.jpg">
            <a:extLst>
              <a:ext uri="{FF2B5EF4-FFF2-40B4-BE49-F238E27FC236}">
                <a16:creationId xmlns:a16="http://schemas.microsoft.com/office/drawing/2014/main" id="{B1848964-B714-C24A-861A-3AF02CAB9A0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4820" y="2182854"/>
            <a:ext cx="3998164" cy="308497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029927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6227908"/>
            <a:ext cx="9152698" cy="630091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9152698" cy="838200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The RCC compute cluster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153400" y="6400800"/>
            <a:ext cx="914400" cy="365125"/>
          </a:xfrm>
        </p:spPr>
        <p:txBody>
          <a:bodyPr/>
          <a:lstStyle/>
          <a:p>
            <a:pPr algn="ctr"/>
            <a:fld id="{1138647E-E62F-4B43-8F3B-BDA9F46DA5FB}" type="slidenum">
              <a:rPr lang="en-US" sz="1400" smtClean="0">
                <a:solidFill>
                  <a:schemeClr val="bg1"/>
                </a:solidFill>
                <a:latin typeface="Arial"/>
                <a:cs typeface="Arial"/>
              </a:rPr>
              <a:pPr algn="ctr"/>
              <a:t>16</a:t>
            </a:fld>
            <a:endParaRPr lang="en-US" sz="14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pic>
        <p:nvPicPr>
          <p:cNvPr id="3" name="Picture 2" descr="IMG_9163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0304" y="1223425"/>
            <a:ext cx="3048000" cy="4064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38100" cmpd="sng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7" name="Content Placeholder 2"/>
          <p:cNvSpPr>
            <a:spLocks noGrp="1"/>
          </p:cNvSpPr>
          <p:nvPr/>
        </p:nvSpPr>
        <p:spPr>
          <a:xfrm>
            <a:off x="-152400" y="1371600"/>
            <a:ext cx="6629400" cy="5165224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b="1" kern="1200" dirty="0">
                <a:solidFill>
                  <a:srgbClr val="C00000"/>
                </a:solidFill>
              </a:rPr>
              <a:t>          367 nodes total</a:t>
            </a:r>
          </a:p>
          <a:p>
            <a:pPr lvl="1"/>
            <a:r>
              <a:rPr lang="en-US" sz="1800" b="1" dirty="0"/>
              <a:t>342</a:t>
            </a:r>
            <a:r>
              <a:rPr lang="en-US" sz="1800" kern="1200" dirty="0"/>
              <a:t> tightly coupled </a:t>
            </a:r>
            <a:r>
              <a:rPr lang="en-US" sz="1800" dirty="0"/>
              <a:t>Broadwell</a:t>
            </a:r>
            <a:r>
              <a:rPr lang="en-US" sz="1800" kern="1200" dirty="0"/>
              <a:t> nodes ( 10,360 cores)</a:t>
            </a:r>
          </a:p>
          <a:p>
            <a:pPr marL="457200" lvl="1" indent="0">
              <a:buNone/>
            </a:pPr>
            <a:r>
              <a:rPr lang="en-US" sz="1800" dirty="0"/>
              <a:t>      Two intel E5-2680v4 processors per node (14 core/proc)</a:t>
            </a:r>
            <a:endParaRPr lang="en-US" sz="1800" kern="1200" dirty="0"/>
          </a:p>
          <a:p>
            <a:pPr marL="457200" lvl="1" indent="0">
              <a:buNone/>
            </a:pPr>
            <a:r>
              <a:rPr lang="en-US" sz="1800" dirty="0"/>
              <a:t>      155 nodes have EDR network card</a:t>
            </a:r>
          </a:p>
          <a:p>
            <a:pPr marL="457200" lvl="1" indent="0">
              <a:buNone/>
            </a:pPr>
            <a:r>
              <a:rPr lang="en-US" sz="1800" kern="1200" dirty="0"/>
              <a:t>      187</a:t>
            </a:r>
            <a:r>
              <a:rPr lang="en-US" sz="1800" dirty="0"/>
              <a:t> nodes have FDR network card</a:t>
            </a:r>
            <a:endParaRPr lang="en-US" sz="1800" kern="1200" dirty="0"/>
          </a:p>
          <a:p>
            <a:pPr lvl="1"/>
            <a:r>
              <a:rPr lang="en-US" sz="1800" b="1" dirty="0"/>
              <a:t>6</a:t>
            </a:r>
            <a:r>
              <a:rPr lang="en-US" sz="1800" kern="1200" dirty="0">
                <a:solidFill>
                  <a:srgbClr val="FF0000"/>
                </a:solidFill>
              </a:rPr>
              <a:t> </a:t>
            </a:r>
            <a:r>
              <a:rPr lang="en-US" sz="1800" kern="1200" dirty="0">
                <a:solidFill>
                  <a:srgbClr val="000000"/>
                </a:solidFill>
              </a:rPr>
              <a:t>NVidia Tesla K80 GPU nodes (4 GPU cards/node)</a:t>
            </a:r>
          </a:p>
          <a:p>
            <a:pPr lvl="1"/>
            <a:r>
              <a:rPr lang="en-US" sz="1800" b="1" kern="1200" dirty="0">
                <a:solidFill>
                  <a:srgbClr val="000000"/>
                </a:solidFill>
              </a:rPr>
              <a:t>5 </a:t>
            </a:r>
            <a:r>
              <a:rPr lang="en-US" sz="1800" kern="1200" dirty="0">
                <a:solidFill>
                  <a:srgbClr val="FF0000"/>
                </a:solidFill>
              </a:rPr>
              <a:t> </a:t>
            </a:r>
            <a:r>
              <a:rPr lang="en-US" sz="1800" kern="1200" dirty="0"/>
              <a:t>large </a:t>
            </a:r>
            <a:r>
              <a:rPr lang="en-US" sz="1800" kern="1200" dirty="0">
                <a:solidFill>
                  <a:srgbClr val="000000"/>
                </a:solidFill>
              </a:rPr>
              <a:t>shared memory nodes (</a:t>
            </a:r>
            <a:r>
              <a:rPr lang="en-US" sz="1800" dirty="0">
                <a:solidFill>
                  <a:srgbClr val="000000"/>
                </a:solidFill>
              </a:rPr>
              <a:t>512</a:t>
            </a:r>
            <a:r>
              <a:rPr lang="en-US" sz="1800" kern="1200" dirty="0">
                <a:solidFill>
                  <a:srgbClr val="000000"/>
                </a:solidFill>
              </a:rPr>
              <a:t>GB each) </a:t>
            </a:r>
          </a:p>
          <a:p>
            <a:pPr lvl="1"/>
            <a:r>
              <a:rPr lang="en-US" sz="1800" b="1" dirty="0">
                <a:solidFill>
                  <a:srgbClr val="000000"/>
                </a:solidFill>
              </a:rPr>
              <a:t>14</a:t>
            </a:r>
            <a:r>
              <a:rPr lang="en-US" sz="1800" dirty="0">
                <a:solidFill>
                  <a:srgbClr val="000000"/>
                </a:solidFill>
              </a:rPr>
              <a:t> dual socket loosely-coupled Broadwell nodes</a:t>
            </a:r>
            <a:endParaRPr lang="en-US" sz="1800" kern="1200" dirty="0">
              <a:solidFill>
                <a:srgbClr val="000000"/>
              </a:solidFill>
            </a:endParaRPr>
          </a:p>
          <a:p>
            <a:pPr lvl="1"/>
            <a:endParaRPr lang="en-US" sz="1800" kern="1200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sz="2000" b="1" kern="1200" dirty="0">
                <a:solidFill>
                  <a:srgbClr val="000000"/>
                </a:solidFill>
              </a:rPr>
              <a:t>        </a:t>
            </a:r>
            <a:r>
              <a:rPr lang="en-US" sz="2200" b="1" dirty="0">
                <a:solidFill>
                  <a:srgbClr val="000000"/>
                </a:solidFill>
              </a:rPr>
              <a:t>Cluster Partnership Program: </a:t>
            </a:r>
            <a:r>
              <a:rPr lang="en-US" sz="2000" b="1" dirty="0">
                <a:solidFill>
                  <a:srgbClr val="000000"/>
                </a:solidFill>
              </a:rPr>
              <a:t>1000+ nodes</a:t>
            </a:r>
          </a:p>
          <a:p>
            <a:pPr lvl="1">
              <a:buFont typeface="Arial" charset="0"/>
              <a:buChar char="•"/>
            </a:pPr>
            <a:r>
              <a:rPr lang="en-US" sz="1800" b="1" dirty="0">
                <a:solidFill>
                  <a:srgbClr val="000000"/>
                </a:solidFill>
              </a:rPr>
              <a:t>900+</a:t>
            </a:r>
            <a:r>
              <a:rPr lang="en-US" sz="1800" dirty="0">
                <a:solidFill>
                  <a:srgbClr val="000000"/>
                </a:solidFill>
              </a:rPr>
              <a:t> tightly coupled </a:t>
            </a:r>
            <a:r>
              <a:rPr lang="en-US" sz="1800" dirty="0" err="1">
                <a:solidFill>
                  <a:srgbClr val="000000"/>
                </a:solidFill>
              </a:rPr>
              <a:t>infiniband</a:t>
            </a:r>
            <a:r>
              <a:rPr lang="en-US" sz="1800" dirty="0">
                <a:solidFill>
                  <a:srgbClr val="000000"/>
                </a:solidFill>
              </a:rPr>
              <a:t> nodes</a:t>
            </a:r>
          </a:p>
          <a:p>
            <a:pPr lvl="1">
              <a:buFont typeface="Arial" charset="0"/>
              <a:buChar char="•"/>
            </a:pPr>
            <a:r>
              <a:rPr lang="en-US" sz="1800" b="1" dirty="0">
                <a:solidFill>
                  <a:srgbClr val="000000"/>
                </a:solidFill>
              </a:rPr>
              <a:t>20+ </a:t>
            </a:r>
            <a:r>
              <a:rPr lang="en-US" sz="1800" dirty="0">
                <a:solidFill>
                  <a:srgbClr val="000000"/>
                </a:solidFill>
              </a:rPr>
              <a:t>Big memory nodes </a:t>
            </a:r>
          </a:p>
          <a:p>
            <a:pPr lvl="1">
              <a:buFont typeface="Arial" charset="0"/>
              <a:buChar char="•"/>
            </a:pPr>
            <a:r>
              <a:rPr lang="en-US" sz="1800" b="1" dirty="0">
                <a:solidFill>
                  <a:srgbClr val="000000"/>
                </a:solidFill>
              </a:rPr>
              <a:t>100+</a:t>
            </a:r>
            <a:r>
              <a:rPr lang="en-US" sz="1800" dirty="0">
                <a:solidFill>
                  <a:srgbClr val="000000"/>
                </a:solidFill>
              </a:rPr>
              <a:t> Nvidia GPU nodes</a:t>
            </a:r>
          </a:p>
          <a:p>
            <a:pPr marL="457200" lvl="1" indent="0">
              <a:buNone/>
            </a:pPr>
            <a:endParaRPr lang="en-US" sz="1800" kern="1200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sz="2000" b="1" kern="1200" dirty="0">
                <a:solidFill>
                  <a:srgbClr val="000000"/>
                </a:solidFill>
              </a:rPr>
              <a:t>	</a:t>
            </a:r>
            <a:endParaRPr lang="en-US" sz="1800" kern="1200" dirty="0">
              <a:solidFill>
                <a:srgbClr val="00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04800" y="926068"/>
            <a:ext cx="266624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u="sng" dirty="0"/>
              <a:t>Computing hardware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980047" y="5287425"/>
            <a:ext cx="30606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kern="1200" dirty="0">
                <a:solidFill>
                  <a:srgbClr val="0070C0"/>
                </a:solidFill>
              </a:rPr>
              <a:t>RCC Manages 1515 nodes </a:t>
            </a:r>
          </a:p>
          <a:p>
            <a:pPr algn="ctr"/>
            <a:r>
              <a:rPr lang="en-US" sz="2000" b="1" kern="1200" dirty="0">
                <a:solidFill>
                  <a:srgbClr val="0070C0"/>
                </a:solidFill>
              </a:rPr>
              <a:t>(</a:t>
            </a:r>
            <a:r>
              <a:rPr lang="en-US" sz="2000" b="1" dirty="0">
                <a:solidFill>
                  <a:srgbClr val="0070C0"/>
                </a:solidFill>
              </a:rPr>
              <a:t>35,904</a:t>
            </a:r>
            <a:r>
              <a:rPr lang="en-US" sz="2000" b="1" kern="1200" dirty="0">
                <a:solidFill>
                  <a:srgbClr val="0070C0"/>
                </a:solidFill>
              </a:rPr>
              <a:t> cores) on Midway2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6E8E9CE-A1E5-404C-8686-91EBE30BB9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0787" y="6278504"/>
            <a:ext cx="4162425" cy="449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0104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93294137"/>
              </p:ext>
            </p:extLst>
          </p:nvPr>
        </p:nvGraphicFramePr>
        <p:xfrm>
          <a:off x="451945" y="1289957"/>
          <a:ext cx="8234855" cy="1829210"/>
        </p:xfrm>
        <a:graphic>
          <a:graphicData uri="http://schemas.openxmlformats.org/drawingml/2006/table">
            <a:tbl>
              <a:tblPr firstRow="1" bandRow="1">
                <a:tableStyleId>{46F890A9-2807-4EBB-B81D-B2AA78EC7F39}</a:tableStyleId>
              </a:tblPr>
              <a:tblGrid>
                <a:gridCol w="14727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103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147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3703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5842">
                <a:tc>
                  <a:txBody>
                    <a:bodyPr/>
                    <a:lstStyle/>
                    <a:p>
                      <a:r>
                        <a:rPr lang="en-US" sz="1800" dirty="0"/>
                        <a:t>Cores(Nodes)</a:t>
                      </a:r>
                    </a:p>
                  </a:txBody>
                  <a:tcPr marT="45730" marB="4573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CPU</a:t>
                      </a:r>
                    </a:p>
                  </a:txBody>
                  <a:tcPr marT="45730" marB="4573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Memory</a:t>
                      </a:r>
                    </a:p>
                  </a:txBody>
                  <a:tcPr marT="45730" marB="4573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Network</a:t>
                      </a:r>
                    </a:p>
                  </a:txBody>
                  <a:tcPr marT="45730" marB="4573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842"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5236 (187) </a:t>
                      </a:r>
                    </a:p>
                  </a:txBody>
                  <a:tcPr marT="45730" marB="4573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2.4GHz Intel Broadwell</a:t>
                      </a:r>
                    </a:p>
                  </a:txBody>
                  <a:tcPr marT="45730" marB="4573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64GB</a:t>
                      </a:r>
                    </a:p>
                  </a:txBody>
                  <a:tcPr marT="45730" marB="4573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EDR 100Gbit/s </a:t>
                      </a:r>
                      <a:r>
                        <a:rPr lang="en-US" sz="1800" baseline="0" dirty="0"/>
                        <a:t>InfiniBand</a:t>
                      </a:r>
                      <a:endParaRPr lang="en-US" sz="1800" dirty="0"/>
                    </a:p>
                  </a:txBody>
                  <a:tcPr marT="45730" marB="4573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842">
                <a:tc>
                  <a:txBody>
                    <a:bodyPr/>
                    <a:lstStyle/>
                    <a:p>
                      <a:r>
                        <a:rPr lang="en-US" sz="1800" dirty="0"/>
                        <a:t>4,340</a:t>
                      </a:r>
                      <a:r>
                        <a:rPr lang="en-US" sz="1800" baseline="0" dirty="0"/>
                        <a:t> (155</a:t>
                      </a:r>
                      <a:r>
                        <a:rPr lang="en-US" sz="1800" dirty="0"/>
                        <a:t>)</a:t>
                      </a:r>
                    </a:p>
                  </a:txBody>
                  <a:tcPr marT="45730" marB="4573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2.4GHz Intel Broadwell</a:t>
                      </a:r>
                    </a:p>
                  </a:txBody>
                  <a:tcPr marT="45730" marB="4573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64GB</a:t>
                      </a:r>
                    </a:p>
                  </a:txBody>
                  <a:tcPr marT="45730" marB="4573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FDR14</a:t>
                      </a:r>
                      <a:r>
                        <a:rPr lang="en-US" sz="1800" baseline="0" dirty="0"/>
                        <a:t> 56Gbit/s InfiniBand</a:t>
                      </a:r>
                      <a:endParaRPr lang="en-US" sz="1800" dirty="0"/>
                    </a:p>
                  </a:txBody>
                  <a:tcPr marT="45730" marB="4573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842">
                <a:tc>
                  <a:txBody>
                    <a:bodyPr/>
                    <a:lstStyle/>
                    <a:p>
                      <a:r>
                        <a:rPr lang="en-US" sz="1800" dirty="0"/>
                        <a:t>140</a:t>
                      </a:r>
                      <a:r>
                        <a:rPr lang="en-US" sz="1800" baseline="0" dirty="0"/>
                        <a:t>    (5</a:t>
                      </a:r>
                      <a:r>
                        <a:rPr lang="en-US" sz="1800" dirty="0"/>
                        <a:t>)</a:t>
                      </a:r>
                    </a:p>
                  </a:txBody>
                  <a:tcPr marT="45709" marB="45709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2.4GHz Intel  Broadwell</a:t>
                      </a:r>
                    </a:p>
                  </a:txBody>
                  <a:tcPr marT="45709" marB="45709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512GB</a:t>
                      </a:r>
                    </a:p>
                  </a:txBody>
                  <a:tcPr marT="45709" marB="45709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FDR14</a:t>
                      </a:r>
                      <a:r>
                        <a:rPr lang="en-US" sz="1800" baseline="0" dirty="0"/>
                        <a:t> 56Gbit/s InfiniBand</a:t>
                      </a:r>
                    </a:p>
                  </a:txBody>
                  <a:tcPr marT="45709" marB="45709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842">
                <a:tc>
                  <a:txBody>
                    <a:bodyPr/>
                    <a:lstStyle/>
                    <a:p>
                      <a:r>
                        <a:rPr lang="en-US" sz="1800" baseline="0" dirty="0"/>
                        <a:t>504     (14</a:t>
                      </a:r>
                      <a:r>
                        <a:rPr lang="en-US" sz="1800" dirty="0"/>
                        <a:t>)</a:t>
                      </a:r>
                    </a:p>
                  </a:txBody>
                  <a:tcPr marT="45709" marB="45709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2.4GHz Intel  Broadwell</a:t>
                      </a:r>
                    </a:p>
                  </a:txBody>
                  <a:tcPr marT="45709" marB="45709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64GB</a:t>
                      </a:r>
                    </a:p>
                  </a:txBody>
                  <a:tcPr marT="45709" marB="45709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 GigE</a:t>
                      </a:r>
                      <a:endParaRPr lang="en-US" sz="1800" baseline="0" dirty="0"/>
                    </a:p>
                  </a:txBody>
                  <a:tcPr marT="45709" marB="45709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8673" name="Title 1"/>
          <p:cNvSpPr>
            <a:spLocks noGrp="1"/>
          </p:cNvSpPr>
          <p:nvPr>
            <p:ph type="title"/>
          </p:nvPr>
        </p:nvSpPr>
        <p:spPr>
          <a:xfrm>
            <a:off x="457200" y="144489"/>
            <a:ext cx="8229600" cy="739975"/>
          </a:xfrm>
        </p:spPr>
        <p:txBody>
          <a:bodyPr>
            <a:normAutofit/>
          </a:bodyPr>
          <a:lstStyle/>
          <a:p>
            <a:pPr eaLnBrk="1" hangingPunct="1"/>
            <a:r>
              <a:rPr lang="en-US" sz="3600" b="1" dirty="0">
                <a:solidFill>
                  <a:srgbClr val="C00000"/>
                </a:solidFill>
                <a:latin typeface="Gotham Medium" charset="0"/>
                <a:cs typeface="Gotham Medium" charset="0"/>
              </a:rPr>
              <a:t>RCC Hardware: Midway2 (Shared)</a:t>
            </a:r>
          </a:p>
        </p:txBody>
      </p:sp>
      <p:graphicFrame>
        <p:nvGraphicFramePr>
          <p:cNvPr id="7" name="Content Placeholder 3"/>
          <p:cNvGraphicFramePr>
            <a:graphicFrameLocks/>
          </p:cNvGraphicFramePr>
          <p:nvPr/>
        </p:nvGraphicFramePr>
        <p:xfrm>
          <a:off x="457200" y="4297768"/>
          <a:ext cx="8229601" cy="1280116"/>
        </p:xfrm>
        <a:graphic>
          <a:graphicData uri="http://schemas.openxmlformats.org/drawingml/2006/table">
            <a:tbl>
              <a:tblPr firstRow="1" bandRow="1">
                <a:tableStyleId>{46F890A9-2807-4EBB-B81D-B2AA78EC7F39}</a:tableStyleId>
              </a:tblPr>
              <a:tblGrid>
                <a:gridCol w="15329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972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522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4721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752">
                <a:tc>
                  <a:txBody>
                    <a:bodyPr/>
                    <a:lstStyle/>
                    <a:p>
                      <a:r>
                        <a:rPr lang="en-US" sz="1800" dirty="0"/>
                        <a:t>Cores</a:t>
                      </a:r>
                      <a:r>
                        <a:rPr lang="en-US" sz="1800" baseline="0" dirty="0"/>
                        <a:t> (</a:t>
                      </a:r>
                      <a:r>
                        <a:rPr lang="en-US" sz="1800" dirty="0"/>
                        <a:t>Nodes)</a:t>
                      </a:r>
                    </a:p>
                  </a:txBody>
                  <a:tcPr marT="45709" marB="45709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CPU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0000FF"/>
                          </a:solidFill>
                        </a:rPr>
                        <a:t>Accelerator</a:t>
                      </a:r>
                    </a:p>
                  </a:txBody>
                  <a:tcPr marT="45709" marB="45709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Memory</a:t>
                      </a:r>
                    </a:p>
                  </a:txBody>
                  <a:tcPr marT="45709" marB="45709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Network</a:t>
                      </a:r>
                    </a:p>
                  </a:txBody>
                  <a:tcPr marT="45709" marB="45709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0004">
                <a:tc>
                  <a:txBody>
                    <a:bodyPr/>
                    <a:lstStyle/>
                    <a:p>
                      <a:r>
                        <a:rPr lang="en-US" sz="1800" baseline="0" dirty="0"/>
                        <a:t>168     (6</a:t>
                      </a:r>
                      <a:r>
                        <a:rPr lang="en-US" sz="1800" dirty="0"/>
                        <a:t>)</a:t>
                      </a:r>
                    </a:p>
                  </a:txBody>
                  <a:tcPr marT="45709" marB="45709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2.4GHz Intel Broadwell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aseline="0" dirty="0">
                          <a:solidFill>
                            <a:srgbClr val="0000FF"/>
                          </a:solidFill>
                        </a:rPr>
                        <a:t>NVIDIA Tesla K80</a:t>
                      </a:r>
                      <a:endParaRPr lang="en-US" sz="1800" dirty="0">
                        <a:solidFill>
                          <a:srgbClr val="0000FF"/>
                        </a:solidFill>
                      </a:endParaRPr>
                    </a:p>
                  </a:txBody>
                  <a:tcPr marT="45709" marB="45709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128GB</a:t>
                      </a:r>
                    </a:p>
                  </a:txBody>
                  <a:tcPr marT="45709" marB="45709"/>
                </a:tc>
                <a:tc>
                  <a:txBody>
                    <a:bodyPr/>
                    <a:lstStyle/>
                    <a:p>
                      <a:r>
                        <a:rPr lang="en-US" sz="1800" baseline="0" dirty="0"/>
                        <a:t>FDR14 56bit/s InfiniBand</a:t>
                      </a:r>
                    </a:p>
                  </a:txBody>
                  <a:tcPr marT="45709" marB="45709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21454-9842-364F-AE15-5087F31B435C}" type="slidenum">
              <a:rPr lang="en-US" smtClean="0"/>
              <a:t>17</a:t>
            </a:fld>
            <a:endParaRPr 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47" t="13464" r="38454" b="79477"/>
          <a:stretch/>
        </p:blipFill>
        <p:spPr bwMode="auto">
          <a:xfrm>
            <a:off x="1" y="6043274"/>
            <a:ext cx="9144000" cy="8147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43AFBD9-61B6-FF41-9C32-64D464984F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0787" y="6278504"/>
            <a:ext cx="4162425" cy="449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283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457200" y="1275669"/>
          <a:ext cx="8229600" cy="1829210"/>
        </p:xfrm>
        <a:graphic>
          <a:graphicData uri="http://schemas.openxmlformats.org/drawingml/2006/table">
            <a:tbl>
              <a:tblPr firstRow="1" bandRow="1">
                <a:tableStyleId>{46F890A9-2807-4EBB-B81D-B2AA78EC7F39}</a:tableStyleId>
              </a:tblPr>
              <a:tblGrid>
                <a:gridCol w="14675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103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147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3703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5842">
                <a:tc>
                  <a:txBody>
                    <a:bodyPr/>
                    <a:lstStyle/>
                    <a:p>
                      <a:r>
                        <a:rPr lang="en-US" sz="1800" dirty="0"/>
                        <a:t>Cores(Nodes)</a:t>
                      </a:r>
                    </a:p>
                  </a:txBody>
                  <a:tcPr marT="45730" marB="4573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CPU</a:t>
                      </a:r>
                    </a:p>
                  </a:txBody>
                  <a:tcPr marT="45730" marB="4573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Memory</a:t>
                      </a:r>
                    </a:p>
                  </a:txBody>
                  <a:tcPr marT="45730" marB="4573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Queue</a:t>
                      </a:r>
                    </a:p>
                  </a:txBody>
                  <a:tcPr marT="45730" marB="4573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842">
                <a:tc>
                  <a:txBody>
                    <a:bodyPr/>
                    <a:lstStyle/>
                    <a:p>
                      <a:r>
                        <a:rPr lang="en-US" sz="1800" baseline="0" dirty="0">
                          <a:solidFill>
                            <a:srgbClr val="800000"/>
                          </a:solidFill>
                        </a:rPr>
                        <a:t>5180 (185</a:t>
                      </a:r>
                      <a:r>
                        <a:rPr lang="en-US" sz="1800" dirty="0">
                          <a:solidFill>
                            <a:srgbClr val="800000"/>
                          </a:solidFill>
                        </a:rPr>
                        <a:t>) </a:t>
                      </a:r>
                    </a:p>
                  </a:txBody>
                  <a:tcPr marT="45730" marB="4573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2.4GHz Intel Broadwell</a:t>
                      </a:r>
                    </a:p>
                  </a:txBody>
                  <a:tcPr marT="45730" marB="4573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64GB</a:t>
                      </a:r>
                    </a:p>
                  </a:txBody>
                  <a:tcPr marT="45730" marB="4573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broadwl</a:t>
                      </a:r>
                    </a:p>
                  </a:txBody>
                  <a:tcPr marT="45730" marB="4573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842">
                <a:tc>
                  <a:txBody>
                    <a:bodyPr/>
                    <a:lstStyle/>
                    <a:p>
                      <a:r>
                        <a:rPr lang="en-US" sz="1800" dirty="0"/>
                        <a:t>5180</a:t>
                      </a:r>
                      <a:r>
                        <a:rPr lang="en-US" sz="1800" baseline="0" dirty="0"/>
                        <a:t> (185</a:t>
                      </a:r>
                      <a:r>
                        <a:rPr lang="en-US" sz="1800" dirty="0"/>
                        <a:t>)</a:t>
                      </a:r>
                    </a:p>
                  </a:txBody>
                  <a:tcPr marT="45730" marB="4573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2.4GHz Intel Broadwell</a:t>
                      </a:r>
                    </a:p>
                  </a:txBody>
                  <a:tcPr marT="45730" marB="4573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64GB</a:t>
                      </a:r>
                    </a:p>
                  </a:txBody>
                  <a:tcPr marT="45730" marB="4573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broadwl</a:t>
                      </a:r>
                    </a:p>
                  </a:txBody>
                  <a:tcPr marT="45730" marB="4573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842">
                <a:tc>
                  <a:txBody>
                    <a:bodyPr/>
                    <a:lstStyle/>
                    <a:p>
                      <a:r>
                        <a:rPr lang="en-US" sz="1800" dirty="0"/>
                        <a:t>168</a:t>
                      </a:r>
                      <a:r>
                        <a:rPr lang="en-US" sz="1800" baseline="0" dirty="0"/>
                        <a:t>     (6</a:t>
                      </a:r>
                      <a:r>
                        <a:rPr lang="en-US" sz="1800" dirty="0"/>
                        <a:t>)</a:t>
                      </a:r>
                    </a:p>
                  </a:txBody>
                  <a:tcPr marT="45709" marB="45709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2.4GHz Intel  Broadwell</a:t>
                      </a:r>
                    </a:p>
                  </a:txBody>
                  <a:tcPr marT="45709" marB="45709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512GB</a:t>
                      </a:r>
                    </a:p>
                  </a:txBody>
                  <a:tcPr marT="45709" marB="45709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bigmem2</a:t>
                      </a:r>
                      <a:endParaRPr lang="en-US" sz="1800" baseline="0" dirty="0"/>
                    </a:p>
                  </a:txBody>
                  <a:tcPr marT="45709" marB="45709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842">
                <a:tc>
                  <a:txBody>
                    <a:bodyPr/>
                    <a:lstStyle/>
                    <a:p>
                      <a:r>
                        <a:rPr lang="en-US" sz="1800" baseline="0" dirty="0"/>
                        <a:t>504     (18</a:t>
                      </a:r>
                      <a:r>
                        <a:rPr lang="en-US" sz="1800" dirty="0"/>
                        <a:t>)</a:t>
                      </a:r>
                    </a:p>
                  </a:txBody>
                  <a:tcPr marT="45709" marB="45709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2.4GHz Intel  Broadwell</a:t>
                      </a:r>
                    </a:p>
                  </a:txBody>
                  <a:tcPr marT="45709" marB="45709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64GB</a:t>
                      </a:r>
                    </a:p>
                  </a:txBody>
                  <a:tcPr marT="45709" marB="45709"/>
                </a:tc>
                <a:tc>
                  <a:txBody>
                    <a:bodyPr/>
                    <a:lstStyle/>
                    <a:p>
                      <a:r>
                        <a:rPr lang="en-US" sz="1800" baseline="0" dirty="0"/>
                        <a:t>broadwl-lc</a:t>
                      </a:r>
                    </a:p>
                  </a:txBody>
                  <a:tcPr marT="45709" marB="45709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8673" name="Title 1"/>
          <p:cNvSpPr>
            <a:spLocks noGrp="1"/>
          </p:cNvSpPr>
          <p:nvPr>
            <p:ph type="title"/>
          </p:nvPr>
        </p:nvSpPr>
        <p:spPr>
          <a:xfrm>
            <a:off x="457200" y="158777"/>
            <a:ext cx="8229600" cy="739975"/>
          </a:xfrm>
        </p:spPr>
        <p:txBody>
          <a:bodyPr>
            <a:normAutofit/>
          </a:bodyPr>
          <a:lstStyle/>
          <a:p>
            <a:pPr eaLnBrk="1" hangingPunct="1"/>
            <a:r>
              <a:rPr lang="en-US" sz="3600" b="1" dirty="0">
                <a:solidFill>
                  <a:srgbClr val="C00000"/>
                </a:solidFill>
                <a:latin typeface="Gotham Medium" charset="0"/>
                <a:cs typeface="Gotham Medium" charset="0"/>
              </a:rPr>
              <a:t>RCC Hardware: Midway2 (Shared)</a:t>
            </a:r>
          </a:p>
        </p:txBody>
      </p:sp>
      <p:graphicFrame>
        <p:nvGraphicFramePr>
          <p:cNvPr id="7" name="Content Placeholder 3"/>
          <p:cNvGraphicFramePr>
            <a:graphicFrameLocks/>
          </p:cNvGraphicFramePr>
          <p:nvPr/>
        </p:nvGraphicFramePr>
        <p:xfrm>
          <a:off x="457200" y="4297768"/>
          <a:ext cx="8229601" cy="1280116"/>
        </p:xfrm>
        <a:graphic>
          <a:graphicData uri="http://schemas.openxmlformats.org/drawingml/2006/table">
            <a:tbl>
              <a:tblPr firstRow="1" bandRow="1">
                <a:tableStyleId>{46F890A9-2807-4EBB-B81D-B2AA78EC7F39}</a:tableStyleId>
              </a:tblPr>
              <a:tblGrid>
                <a:gridCol w="15329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972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522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4721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752">
                <a:tc>
                  <a:txBody>
                    <a:bodyPr/>
                    <a:lstStyle/>
                    <a:p>
                      <a:r>
                        <a:rPr lang="en-US" sz="1800" dirty="0"/>
                        <a:t>Cores</a:t>
                      </a:r>
                      <a:r>
                        <a:rPr lang="en-US" sz="1800" baseline="0" dirty="0"/>
                        <a:t> (</a:t>
                      </a:r>
                      <a:r>
                        <a:rPr lang="en-US" sz="1800" dirty="0"/>
                        <a:t>Nodes)</a:t>
                      </a:r>
                    </a:p>
                  </a:txBody>
                  <a:tcPr marT="45709" marB="45709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CPU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0000FF"/>
                          </a:solidFill>
                        </a:rPr>
                        <a:t>Accelerator</a:t>
                      </a:r>
                    </a:p>
                  </a:txBody>
                  <a:tcPr marT="45709" marB="45709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Memory</a:t>
                      </a:r>
                    </a:p>
                  </a:txBody>
                  <a:tcPr marT="45709" marB="45709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Queue</a:t>
                      </a:r>
                    </a:p>
                  </a:txBody>
                  <a:tcPr marT="45709" marB="45709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0004">
                <a:tc>
                  <a:txBody>
                    <a:bodyPr/>
                    <a:lstStyle/>
                    <a:p>
                      <a:r>
                        <a:rPr lang="en-US" sz="1800" baseline="0" dirty="0"/>
                        <a:t>168     (6</a:t>
                      </a:r>
                      <a:r>
                        <a:rPr lang="en-US" sz="1800" dirty="0"/>
                        <a:t>)</a:t>
                      </a:r>
                    </a:p>
                  </a:txBody>
                  <a:tcPr marT="45709" marB="45709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2.4GHz Intel Broadwell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aseline="0" dirty="0">
                          <a:solidFill>
                            <a:srgbClr val="0000FF"/>
                          </a:solidFill>
                        </a:rPr>
                        <a:t>NVIDIA Tesla K80</a:t>
                      </a:r>
                      <a:endParaRPr lang="en-US" sz="1800" dirty="0">
                        <a:solidFill>
                          <a:srgbClr val="0000FF"/>
                        </a:solidFill>
                      </a:endParaRPr>
                    </a:p>
                  </a:txBody>
                  <a:tcPr marT="45709" marB="45709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128GB</a:t>
                      </a:r>
                    </a:p>
                  </a:txBody>
                  <a:tcPr marT="45709" marB="45709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gpu2</a:t>
                      </a:r>
                      <a:endParaRPr lang="en-US" sz="1800" baseline="0" dirty="0"/>
                    </a:p>
                  </a:txBody>
                  <a:tcPr marT="45709" marB="45709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21454-9842-364F-AE15-5087F31B435C}" type="slidenum">
              <a:rPr lang="en-US" smtClean="0"/>
              <a:t>18</a:t>
            </a:fld>
            <a:endParaRPr 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47" t="13464" r="38454" b="79477"/>
          <a:stretch/>
        </p:blipFill>
        <p:spPr bwMode="auto">
          <a:xfrm>
            <a:off x="1" y="6043274"/>
            <a:ext cx="9144000" cy="8147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B0C7869-D1A7-0043-9F80-5FE1FEF63D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0787" y="6278504"/>
            <a:ext cx="4162425" cy="449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0566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C5ADDD-7A16-2C45-883D-0C6B91309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70C0"/>
                </a:solidFill>
              </a:rPr>
              <a:t>Schematic of the Midway Cluster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AFEC79-A735-9E43-A108-A73086D2C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21454-9842-364F-AE15-5087F31B435C}" type="slidenum">
              <a:rPr lang="en-US" smtClean="0"/>
              <a:t>19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0A4145-BD1B-A846-9213-D84D62845A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757" y="1772920"/>
            <a:ext cx="8267043" cy="3914192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49AF7627-F9A8-6243-8669-C73784FF93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47" t="13464" r="38454" b="79477"/>
          <a:stretch/>
        </p:blipFill>
        <p:spPr bwMode="auto">
          <a:xfrm>
            <a:off x="1" y="6043274"/>
            <a:ext cx="9144000" cy="8147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A8495EE-8B5C-0B4A-807C-0D0BB4BE4E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0787" y="6278504"/>
            <a:ext cx="4162425" cy="449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252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FF00"/>
                </a:solidFill>
              </a:rPr>
              <a:t>KICP/AA Workshop</a:t>
            </a:r>
          </a:p>
        </p:txBody>
      </p:sp>
      <p:sp>
        <p:nvSpPr>
          <p:cNvPr id="10" name="Line 6"/>
          <p:cNvSpPr>
            <a:spLocks noChangeShapeType="1"/>
          </p:cNvSpPr>
          <p:nvPr/>
        </p:nvSpPr>
        <p:spPr bwMode="auto">
          <a:xfrm>
            <a:off x="214968" y="6322105"/>
            <a:ext cx="8929032" cy="0"/>
          </a:xfrm>
          <a:prstGeom prst="line">
            <a:avLst/>
          </a:prstGeom>
          <a:noFill/>
          <a:ln w="50800">
            <a:solidFill>
              <a:schemeClr val="bg1">
                <a:lumMod val="85000"/>
              </a:schemeClr>
            </a:solidFill>
            <a:round/>
            <a:headEnd type="none" w="sm" len="sm"/>
            <a:tailEnd type="none" w="sm" len="sm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612000" y="6356985"/>
            <a:ext cx="19355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rcc.uchicago.edu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079B21D-02AD-174D-A4CF-D75C6F321D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0775" y="365843"/>
            <a:ext cx="4162425" cy="449542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62D191-5BB5-3947-B9C2-DB66263A39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21454-9842-364F-AE15-5087F31B435C}" type="slidenum">
              <a:rPr lang="en-US" smtClean="0"/>
              <a:t>2</a:t>
            </a:fld>
            <a:endParaRPr lang="en-US" dirty="0"/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B1719E9C-DABE-934A-82D1-5A76E7DCB447}"/>
              </a:ext>
            </a:extLst>
          </p:cNvPr>
          <p:cNvSpPr txBox="1">
            <a:spLocks/>
          </p:cNvSpPr>
          <p:nvPr/>
        </p:nvSpPr>
        <p:spPr>
          <a:xfrm>
            <a:off x="1012861" y="4039190"/>
            <a:ext cx="6918251" cy="17526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b="1" dirty="0">
                <a:solidFill>
                  <a:schemeClr val="bg1"/>
                </a:solidFill>
              </a:rPr>
              <a:t>Session  1:  Introduction to computing at RCC</a:t>
            </a:r>
          </a:p>
          <a:p>
            <a:pPr marL="0" indent="0" algn="ctr">
              <a:buNone/>
            </a:pPr>
            <a:endParaRPr lang="en-US" sz="2400" b="1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endParaRPr lang="en-US" sz="2400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r>
              <a:rPr lang="en-US" sz="1600" dirty="0">
                <a:solidFill>
                  <a:schemeClr val="bg1"/>
                </a:solidFill>
              </a:rPr>
              <a:t>9:00 AM -10:00</a:t>
            </a:r>
            <a:r>
              <a:rPr lang="en-US" sz="1600" dirty="0">
                <a:solidFill>
                  <a:schemeClr val="bg1"/>
                </a:solidFill>
                <a:sym typeface="Wingdings" pitchFamily="2" charset="2"/>
              </a:rPr>
              <a:t> AM, </a:t>
            </a:r>
            <a:r>
              <a:rPr lang="en-US" sz="1600" dirty="0">
                <a:solidFill>
                  <a:schemeClr val="bg1"/>
                </a:solidFill>
              </a:rPr>
              <a:t>ERC 576</a:t>
            </a:r>
            <a:endParaRPr lang="en-US" sz="1600" dirty="0">
              <a:solidFill>
                <a:schemeClr val="bg1"/>
              </a:solidFill>
              <a:sym typeface="Wingdings" pitchFamily="2" charset="2"/>
            </a:endParaRPr>
          </a:p>
          <a:p>
            <a:pPr marL="0" indent="0" algn="ctr">
              <a:buNone/>
            </a:pP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</a:pP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January 30, 2020</a:t>
            </a:r>
          </a:p>
          <a:p>
            <a:pPr marL="0" indent="0" algn="ctr">
              <a:buNone/>
            </a:pPr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7609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E678AD-733D-9847-8996-70A2E4F7B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KICP/AA Dedicated hardware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73424E-55C9-D64B-A9F5-C14825043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21454-9842-364F-AE15-5087F31B435C}" type="slidenum">
              <a:rPr lang="en-US" smtClean="0"/>
              <a:t>20</a:t>
            </a:fld>
            <a:endParaRPr lang="en-US" dirty="0"/>
          </a:p>
        </p:txBody>
      </p:sp>
      <p:graphicFrame>
        <p:nvGraphicFramePr>
          <p:cNvPr id="5" name="Content Placeholder 3">
            <a:extLst>
              <a:ext uri="{FF2B5EF4-FFF2-40B4-BE49-F238E27FC236}">
                <a16:creationId xmlns:a16="http://schemas.microsoft.com/office/drawing/2014/main" id="{1FFD9ADE-029D-0947-89EC-82658EF977A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61285285"/>
              </p:ext>
            </p:extLst>
          </p:nvPr>
        </p:nvGraphicFramePr>
        <p:xfrm>
          <a:off x="457200" y="1647825"/>
          <a:ext cx="8266407" cy="1371784"/>
        </p:xfrm>
        <a:graphic>
          <a:graphicData uri="http://schemas.openxmlformats.org/drawingml/2006/table">
            <a:tbl>
              <a:tblPr firstRow="1" bandRow="1">
                <a:tableStyleId>{46F890A9-2807-4EBB-B81D-B2AA78EC7F39}</a:tableStyleId>
              </a:tblPr>
              <a:tblGrid>
                <a:gridCol w="15043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103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147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3703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5842">
                <a:tc>
                  <a:txBody>
                    <a:bodyPr/>
                    <a:lstStyle/>
                    <a:p>
                      <a:r>
                        <a:rPr lang="en-US" sz="1800" dirty="0"/>
                        <a:t>Cores(Nodes)</a:t>
                      </a:r>
                    </a:p>
                  </a:txBody>
                  <a:tcPr marT="45730" marB="4573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CPU</a:t>
                      </a:r>
                    </a:p>
                  </a:txBody>
                  <a:tcPr marT="45730" marB="4573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Memory</a:t>
                      </a:r>
                    </a:p>
                  </a:txBody>
                  <a:tcPr marT="45730" marB="4573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Network</a:t>
                      </a:r>
                    </a:p>
                  </a:txBody>
                  <a:tcPr marT="45730" marB="4573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842">
                <a:tc>
                  <a:txBody>
                    <a:bodyPr/>
                    <a:lstStyle/>
                    <a:p>
                      <a:r>
                        <a:rPr lang="en-US" sz="1800" baseline="0" dirty="0">
                          <a:solidFill>
                            <a:srgbClr val="800000"/>
                          </a:solidFill>
                        </a:rPr>
                        <a:t>240 (6</a:t>
                      </a:r>
                      <a:r>
                        <a:rPr lang="en-US" sz="1800" dirty="0">
                          <a:solidFill>
                            <a:srgbClr val="800000"/>
                          </a:solidFill>
                        </a:rPr>
                        <a:t>) </a:t>
                      </a:r>
                    </a:p>
                  </a:txBody>
                  <a:tcPr marT="45730" marB="4573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2.3GHz Intel Cascade</a:t>
                      </a:r>
                    </a:p>
                  </a:txBody>
                  <a:tcPr marT="45730" marB="4573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192GB</a:t>
                      </a:r>
                    </a:p>
                  </a:txBody>
                  <a:tcPr marT="45730" marB="4573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EDR 100Gbit/s </a:t>
                      </a:r>
                      <a:r>
                        <a:rPr lang="en-US" sz="1800" baseline="0" dirty="0"/>
                        <a:t>InfiniBand</a:t>
                      </a:r>
                      <a:endParaRPr lang="en-US" sz="1800" dirty="0"/>
                    </a:p>
                  </a:txBody>
                  <a:tcPr marT="45730" marB="4573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842">
                <a:tc>
                  <a:txBody>
                    <a:bodyPr/>
                    <a:lstStyle/>
                    <a:p>
                      <a:r>
                        <a:rPr lang="en-US" sz="1800" baseline="0" dirty="0"/>
                        <a:t>32 (1</a:t>
                      </a:r>
                      <a:r>
                        <a:rPr lang="en-US" sz="1800" dirty="0"/>
                        <a:t>)</a:t>
                      </a:r>
                    </a:p>
                  </a:txBody>
                  <a:tcPr marT="45730" marB="4573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2.3GHz Intel Cascade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aseline="0" dirty="0">
                          <a:solidFill>
                            <a:srgbClr val="0000FF"/>
                          </a:solidFill>
                        </a:rPr>
                        <a:t>2 GPUs NVIDIA V100  </a:t>
                      </a:r>
                      <a:endParaRPr lang="en-US" sz="1800" dirty="0">
                        <a:solidFill>
                          <a:srgbClr val="0000FF"/>
                        </a:solidFill>
                      </a:endParaRPr>
                    </a:p>
                  </a:txBody>
                  <a:tcPr marT="45730" marB="4573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192GB</a:t>
                      </a:r>
                    </a:p>
                  </a:txBody>
                  <a:tcPr marT="45730" marB="4573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EDR </a:t>
                      </a:r>
                      <a:r>
                        <a:rPr lang="en-US" sz="1800" baseline="0" dirty="0"/>
                        <a:t> 100Gbit/s InfiniBand</a:t>
                      </a:r>
                      <a:endParaRPr lang="en-US" sz="1800" dirty="0"/>
                    </a:p>
                  </a:txBody>
                  <a:tcPr marT="45730" marB="4573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6B297D4-F38D-AC41-B4D0-1F60436276AE}"/>
              </a:ext>
            </a:extLst>
          </p:cNvPr>
          <p:cNvSpPr txBox="1">
            <a:spLocks/>
          </p:cNvSpPr>
          <p:nvPr/>
        </p:nvSpPr>
        <p:spPr>
          <a:xfrm>
            <a:off x="457200" y="3515096"/>
            <a:ext cx="8229600" cy="284125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Nodes will be upgraded with the new Midway3</a:t>
            </a:r>
          </a:p>
          <a:p>
            <a:r>
              <a:rPr lang="en-US"/>
              <a:t>Current hardware specification</a:t>
            </a:r>
          </a:p>
          <a:p>
            <a:pPr lvl="1"/>
            <a:r>
              <a:rPr lang="en-US"/>
              <a:t>6 Compute nodes: 2.4 GHz Intel Broadwell, 64GB and 28 cores per node</a:t>
            </a:r>
          </a:p>
          <a:p>
            <a:pPr lvl="1"/>
            <a:r>
              <a:rPr lang="en-US"/>
              <a:t>1 GPU node with 2 Nvidia V100 cards per node and  2.4 GHz Skylake, 96 GB and 40 cores per node  </a:t>
            </a:r>
          </a:p>
          <a:p>
            <a:r>
              <a:rPr lang="en-US"/>
              <a:t>Partitions: kicpaa and kicpaa-gpu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28452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E678AD-733D-9847-8996-70A2E4F7B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KICP/AA Dedicated hardware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77477D-56E4-0249-9F20-E7F0DE3128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515096"/>
            <a:ext cx="8229600" cy="2841254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Nodes will be upgraded with the new Midway3</a:t>
            </a:r>
          </a:p>
          <a:p>
            <a:r>
              <a:rPr lang="en-US" dirty="0"/>
              <a:t>Current hardware specification</a:t>
            </a:r>
          </a:p>
          <a:p>
            <a:pPr lvl="1"/>
            <a:r>
              <a:rPr lang="en-US" dirty="0"/>
              <a:t>6 Compute nodes: 2.4 GHz Intel Broadwell, 64GB and 28 cores per node</a:t>
            </a:r>
          </a:p>
          <a:p>
            <a:pPr lvl="1"/>
            <a:r>
              <a:rPr lang="en-US" dirty="0"/>
              <a:t>1 GPU node with 2 Nvidia V100 cards per node and  2.4 GHz Skylake, 96 GB and 40 cores per node  </a:t>
            </a:r>
          </a:p>
          <a:p>
            <a:r>
              <a:rPr lang="en-US" dirty="0"/>
              <a:t>Partitions: </a:t>
            </a:r>
            <a:r>
              <a:rPr lang="en-US" dirty="0" err="1"/>
              <a:t>kicpaa</a:t>
            </a:r>
            <a:r>
              <a:rPr lang="en-US" dirty="0"/>
              <a:t> and </a:t>
            </a:r>
            <a:r>
              <a:rPr lang="en-US" dirty="0" err="1"/>
              <a:t>kicpaa-gpu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73424E-55C9-D64B-A9F5-C14825043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21454-9842-364F-AE15-5087F31B435C}" type="slidenum">
              <a:rPr lang="en-US" smtClean="0"/>
              <a:t>21</a:t>
            </a:fld>
            <a:endParaRPr lang="en-US" dirty="0"/>
          </a:p>
        </p:txBody>
      </p:sp>
      <p:graphicFrame>
        <p:nvGraphicFramePr>
          <p:cNvPr id="5" name="Content Placeholder 3">
            <a:extLst>
              <a:ext uri="{FF2B5EF4-FFF2-40B4-BE49-F238E27FC236}">
                <a16:creationId xmlns:a16="http://schemas.microsoft.com/office/drawing/2014/main" id="{1FFD9ADE-029D-0947-89EC-82658EF977A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81685873"/>
              </p:ext>
            </p:extLst>
          </p:nvPr>
        </p:nvGraphicFramePr>
        <p:xfrm>
          <a:off x="457200" y="1647825"/>
          <a:ext cx="8266407" cy="1371784"/>
        </p:xfrm>
        <a:graphic>
          <a:graphicData uri="http://schemas.openxmlformats.org/drawingml/2006/table">
            <a:tbl>
              <a:tblPr firstRow="1" bandRow="1">
                <a:tableStyleId>{46F890A9-2807-4EBB-B81D-B2AA78EC7F39}</a:tableStyleId>
              </a:tblPr>
              <a:tblGrid>
                <a:gridCol w="15043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103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147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3703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5842">
                <a:tc>
                  <a:txBody>
                    <a:bodyPr/>
                    <a:lstStyle/>
                    <a:p>
                      <a:r>
                        <a:rPr lang="en-US" sz="1800" dirty="0"/>
                        <a:t>Cores(Nodes)</a:t>
                      </a:r>
                    </a:p>
                  </a:txBody>
                  <a:tcPr marT="45730" marB="4573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CPU</a:t>
                      </a:r>
                    </a:p>
                  </a:txBody>
                  <a:tcPr marT="45730" marB="4573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Memory</a:t>
                      </a:r>
                    </a:p>
                  </a:txBody>
                  <a:tcPr marT="45730" marB="4573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Queue</a:t>
                      </a:r>
                    </a:p>
                  </a:txBody>
                  <a:tcPr marT="45730" marB="4573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842">
                <a:tc>
                  <a:txBody>
                    <a:bodyPr/>
                    <a:lstStyle/>
                    <a:p>
                      <a:r>
                        <a:rPr lang="en-US" sz="1800" baseline="0" dirty="0">
                          <a:solidFill>
                            <a:srgbClr val="800000"/>
                          </a:solidFill>
                        </a:rPr>
                        <a:t>240 (6</a:t>
                      </a:r>
                      <a:r>
                        <a:rPr lang="en-US" sz="1800" dirty="0">
                          <a:solidFill>
                            <a:srgbClr val="800000"/>
                          </a:solidFill>
                        </a:rPr>
                        <a:t>) </a:t>
                      </a:r>
                    </a:p>
                  </a:txBody>
                  <a:tcPr marT="45730" marB="4573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2.3GHz Intel Cascade</a:t>
                      </a:r>
                    </a:p>
                  </a:txBody>
                  <a:tcPr marT="45730" marB="4573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192GB</a:t>
                      </a:r>
                    </a:p>
                  </a:txBody>
                  <a:tcPr marT="45730" marB="45730"/>
                </a:tc>
                <a:tc>
                  <a:txBody>
                    <a:bodyPr/>
                    <a:lstStyle/>
                    <a:p>
                      <a:r>
                        <a:rPr lang="en-US" sz="1800" dirty="0" err="1"/>
                        <a:t>kicpaa</a:t>
                      </a:r>
                      <a:endParaRPr lang="en-US" sz="1800" dirty="0"/>
                    </a:p>
                  </a:txBody>
                  <a:tcPr marT="45730" marB="4573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842">
                <a:tc>
                  <a:txBody>
                    <a:bodyPr/>
                    <a:lstStyle/>
                    <a:p>
                      <a:r>
                        <a:rPr lang="en-US" sz="1800" baseline="0" dirty="0"/>
                        <a:t>32 (1</a:t>
                      </a:r>
                      <a:r>
                        <a:rPr lang="en-US" sz="1800" dirty="0"/>
                        <a:t>)</a:t>
                      </a:r>
                    </a:p>
                  </a:txBody>
                  <a:tcPr marT="45730" marB="4573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2.3GHz Intel Cascade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aseline="0" dirty="0">
                          <a:solidFill>
                            <a:srgbClr val="0000FF"/>
                          </a:solidFill>
                        </a:rPr>
                        <a:t>2 GPUs NVIDIA V100  </a:t>
                      </a:r>
                      <a:endParaRPr lang="en-US" sz="1800" dirty="0">
                        <a:solidFill>
                          <a:srgbClr val="0000FF"/>
                        </a:solidFill>
                      </a:endParaRPr>
                    </a:p>
                  </a:txBody>
                  <a:tcPr marT="45730" marB="4573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192GB</a:t>
                      </a:r>
                    </a:p>
                  </a:txBody>
                  <a:tcPr marT="45730" marB="4573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err="1"/>
                        <a:t>kicpaa-gpu</a:t>
                      </a:r>
                      <a:endParaRPr lang="en-US" sz="1800" dirty="0"/>
                    </a:p>
                  </a:txBody>
                  <a:tcPr marT="45730" marB="4573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948052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52698" cy="838200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Midway2 Storage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153400" y="6400800"/>
            <a:ext cx="914400" cy="365125"/>
          </a:xfrm>
        </p:spPr>
        <p:txBody>
          <a:bodyPr/>
          <a:lstStyle/>
          <a:p>
            <a:pPr algn="ctr"/>
            <a:fld id="{1138647E-E62F-4B43-8F3B-BDA9F46DA5FB}" type="slidenum">
              <a:rPr lang="en-US" sz="1400" smtClean="0">
                <a:solidFill>
                  <a:schemeClr val="bg1"/>
                </a:solidFill>
                <a:latin typeface="Arial"/>
                <a:cs typeface="Arial"/>
              </a:rPr>
              <a:pPr algn="ctr"/>
              <a:t>22</a:t>
            </a:fld>
            <a:endParaRPr lang="en-US" sz="14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6" name="Content Placeholder 2"/>
          <p:cNvSpPr>
            <a:spLocks noGrp="1"/>
          </p:cNvSpPr>
          <p:nvPr/>
        </p:nvSpPr>
        <p:spPr>
          <a:xfrm>
            <a:off x="33663" y="877860"/>
            <a:ext cx="7357737" cy="620874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600" b="1" kern="1200" dirty="0"/>
              <a:t>      High Capacity storage: /project2</a:t>
            </a:r>
          </a:p>
          <a:p>
            <a:pPr lvl="1">
              <a:buFont typeface="Arial" charset="0"/>
              <a:buChar char="•"/>
            </a:pPr>
            <a:r>
              <a:rPr lang="en-US" sz="2000" b="1" kern="1200" dirty="0">
                <a:solidFill>
                  <a:srgbClr val="000000"/>
                </a:solidFill>
              </a:rPr>
              <a:t>3.8 PB </a:t>
            </a:r>
            <a:r>
              <a:rPr lang="en-US" sz="2000" kern="1200" dirty="0">
                <a:solidFill>
                  <a:srgbClr val="000000"/>
                </a:solidFill>
              </a:rPr>
              <a:t>of storage </a:t>
            </a:r>
          </a:p>
          <a:p>
            <a:pPr lvl="1">
              <a:buFont typeface="Arial" charset="0"/>
              <a:buChar char="•"/>
            </a:pPr>
            <a:r>
              <a:rPr lang="en-US" sz="2000" kern="1200" dirty="0">
                <a:solidFill>
                  <a:srgbClr val="000000"/>
                </a:solidFill>
              </a:rPr>
              <a:t>Backed up to tape system</a:t>
            </a:r>
          </a:p>
          <a:p>
            <a:pPr lvl="1">
              <a:buFont typeface="Arial" charset="0"/>
              <a:buChar char="•"/>
            </a:pPr>
            <a:r>
              <a:rPr lang="en-US" sz="2000" b="1" dirty="0">
                <a:solidFill>
                  <a:srgbClr val="000000"/>
                </a:solidFill>
              </a:rPr>
              <a:t>7 daily and 4 weekly snapshots</a:t>
            </a:r>
            <a:r>
              <a:rPr lang="en-US" sz="2000" dirty="0">
                <a:solidFill>
                  <a:srgbClr val="000000"/>
                </a:solidFill>
              </a:rPr>
              <a:t> located at /snapshots/project2</a:t>
            </a:r>
          </a:p>
          <a:p>
            <a:pPr lvl="1">
              <a:buFont typeface="Arial" charset="0"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7 day grace period on over quota  </a:t>
            </a:r>
            <a:endParaRPr lang="en-US" sz="2000" kern="1200" dirty="0"/>
          </a:p>
          <a:p>
            <a:pPr marL="457200" lvl="1" indent="0">
              <a:buNone/>
            </a:pPr>
            <a:endParaRPr lang="en-US" sz="1800" kern="1200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sz="2000" b="1" kern="1200" dirty="0">
                <a:solidFill>
                  <a:srgbClr val="000000"/>
                </a:solidFill>
              </a:rPr>
              <a:t>        </a:t>
            </a:r>
            <a:r>
              <a:rPr lang="en-US" sz="2600" b="1" kern="1200" dirty="0">
                <a:solidFill>
                  <a:srgbClr val="000000"/>
                </a:solidFill>
              </a:rPr>
              <a:t>High Performance storage: /scratch/midway2</a:t>
            </a:r>
          </a:p>
          <a:p>
            <a:pPr lvl="1">
              <a:buFont typeface="Arial" charset="0"/>
              <a:buChar char="•"/>
            </a:pPr>
            <a:r>
              <a:rPr lang="en-US" sz="2200" b="1" kern="1200" dirty="0">
                <a:solidFill>
                  <a:srgbClr val="000000"/>
                </a:solidFill>
              </a:rPr>
              <a:t>190 TB</a:t>
            </a:r>
            <a:r>
              <a:rPr lang="en-US" sz="2200" kern="1200" dirty="0">
                <a:solidFill>
                  <a:srgbClr val="000000"/>
                </a:solidFill>
              </a:rPr>
              <a:t> usable</a:t>
            </a:r>
          </a:p>
          <a:p>
            <a:pPr lvl="1">
              <a:buFont typeface="Arial" charset="0"/>
              <a:buChar char="•"/>
            </a:pPr>
            <a:r>
              <a:rPr lang="en-US" sz="2200" kern="1200" dirty="0">
                <a:solidFill>
                  <a:srgbClr val="000000"/>
                </a:solidFill>
              </a:rPr>
              <a:t>Not backed up</a:t>
            </a:r>
          </a:p>
          <a:p>
            <a:pPr lvl="1">
              <a:buFont typeface="Arial" charset="0"/>
              <a:buChar char="•"/>
            </a:pPr>
            <a:r>
              <a:rPr lang="en-US" sz="2200" dirty="0">
                <a:solidFill>
                  <a:srgbClr val="000000"/>
                </a:solidFill>
              </a:rPr>
              <a:t>100 GB user soft quota </a:t>
            </a:r>
          </a:p>
          <a:p>
            <a:pPr lvl="1">
              <a:buFont typeface="Arial" charset="0"/>
              <a:buChar char="•"/>
            </a:pPr>
            <a:r>
              <a:rPr lang="en-US" sz="2200" dirty="0">
                <a:solidFill>
                  <a:srgbClr val="000000"/>
                </a:solidFill>
              </a:rPr>
              <a:t>30 day grace period on over quota</a:t>
            </a:r>
            <a:endParaRPr lang="en-US" sz="2200" kern="1200" dirty="0">
              <a:solidFill>
                <a:srgbClr val="000000"/>
              </a:solidFill>
            </a:endParaRPr>
          </a:p>
          <a:p>
            <a:pPr marL="457200" lvl="1" indent="0">
              <a:buNone/>
            </a:pPr>
            <a:endParaRPr lang="en-US" sz="1800" kern="1200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sz="2600" b="1" kern="1200" dirty="0">
                <a:solidFill>
                  <a:srgbClr val="000000"/>
                </a:solidFill>
              </a:rPr>
              <a:t>	</a:t>
            </a:r>
            <a:r>
              <a:rPr lang="en-US" sz="2600" b="1" dirty="0">
                <a:solidFill>
                  <a:srgbClr val="000000"/>
                </a:solidFill>
              </a:rPr>
              <a:t>Home directory space: /home</a:t>
            </a:r>
            <a:endParaRPr lang="en-US" sz="2600" b="1" kern="1200" dirty="0">
              <a:solidFill>
                <a:srgbClr val="000000"/>
              </a:solidFill>
            </a:endParaRPr>
          </a:p>
          <a:p>
            <a:pPr lvl="1">
              <a:buFont typeface="Arial" charset="0"/>
              <a:buChar char="•"/>
            </a:pPr>
            <a:r>
              <a:rPr lang="en-US" sz="2200" b="1" kern="1200" dirty="0">
                <a:solidFill>
                  <a:srgbClr val="000000"/>
                </a:solidFill>
              </a:rPr>
              <a:t>61 TB</a:t>
            </a:r>
            <a:r>
              <a:rPr lang="en-US" sz="2200" kern="1200" dirty="0">
                <a:solidFill>
                  <a:srgbClr val="000000"/>
                </a:solidFill>
              </a:rPr>
              <a:t> of </a:t>
            </a:r>
            <a:r>
              <a:rPr lang="en-US" sz="2200" dirty="0">
                <a:solidFill>
                  <a:srgbClr val="000000"/>
                </a:solidFill>
              </a:rPr>
              <a:t>capacity </a:t>
            </a:r>
            <a:endParaRPr lang="en-US" sz="2200" kern="1200" dirty="0">
              <a:solidFill>
                <a:srgbClr val="000000"/>
              </a:solidFill>
            </a:endParaRPr>
          </a:p>
          <a:p>
            <a:pPr lvl="1">
              <a:buFont typeface="Arial" charset="0"/>
              <a:buChar char="•"/>
            </a:pPr>
            <a:r>
              <a:rPr lang="en-US" sz="2200" kern="1200" dirty="0">
                <a:solidFill>
                  <a:srgbClr val="000000"/>
                </a:solidFill>
              </a:rPr>
              <a:t>Each user has 30 GB quota</a:t>
            </a:r>
          </a:p>
          <a:p>
            <a:pPr lvl="1">
              <a:buFont typeface="Arial" charset="0"/>
              <a:buChar char="•"/>
            </a:pPr>
            <a:r>
              <a:rPr lang="en-US" sz="2200" dirty="0">
                <a:solidFill>
                  <a:srgbClr val="000000"/>
                </a:solidFill>
              </a:rPr>
              <a:t>7 day grace period on over quota </a:t>
            </a:r>
          </a:p>
          <a:p>
            <a:pPr lvl="1">
              <a:buFont typeface="Arial" charset="0"/>
              <a:buChar char="•"/>
            </a:pPr>
            <a:r>
              <a:rPr lang="en-US" sz="2000" b="1" dirty="0">
                <a:solidFill>
                  <a:srgbClr val="000000"/>
                </a:solidFill>
              </a:rPr>
              <a:t>7 daily and 2 weekly snapshots</a:t>
            </a:r>
            <a:r>
              <a:rPr lang="en-US" sz="2000" dirty="0">
                <a:solidFill>
                  <a:srgbClr val="000000"/>
                </a:solidFill>
              </a:rPr>
              <a:t> located at /snapshots/home</a:t>
            </a:r>
            <a:endParaRPr lang="en-US" sz="2200" kern="1200" dirty="0">
              <a:solidFill>
                <a:srgbClr val="000000"/>
              </a:solidFill>
            </a:endParaRPr>
          </a:p>
          <a:p>
            <a:pPr lvl="1"/>
            <a:endParaRPr lang="en-US" sz="2200" kern="1200" dirty="0">
              <a:solidFill>
                <a:srgbClr val="000000"/>
              </a:solidFill>
            </a:endParaRPr>
          </a:p>
          <a:p>
            <a:pPr marL="457200" lvl="1" indent="0">
              <a:buNone/>
            </a:pPr>
            <a:endParaRPr lang="en-US" sz="1800" kern="1200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sz="2200" b="1" kern="1200" dirty="0">
                <a:solidFill>
                  <a:srgbClr val="000000"/>
                </a:solidFill>
              </a:rPr>
              <a:t>	</a:t>
            </a:r>
            <a:endParaRPr lang="en-US" sz="2200" kern="1200" dirty="0">
              <a:solidFill>
                <a:srgbClr val="000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956" y="6328636"/>
            <a:ext cx="4315852" cy="45316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2178" y="3221613"/>
            <a:ext cx="3890822" cy="2188587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227908"/>
            <a:ext cx="9152698" cy="630091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lide Number Placeholder 1"/>
          <p:cNvSpPr txBox="1">
            <a:spLocks/>
          </p:cNvSpPr>
          <p:nvPr/>
        </p:nvSpPr>
        <p:spPr>
          <a:xfrm>
            <a:off x="8153400" y="6400800"/>
            <a:ext cx="914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138647E-E62F-4B43-8F3B-BDA9F46DA5FB}" type="slidenum">
              <a:rPr lang="en-US" sz="1400" smtClean="0">
                <a:solidFill>
                  <a:schemeClr val="bg1"/>
                </a:solidFill>
                <a:latin typeface="Arial"/>
                <a:cs typeface="Arial"/>
              </a:rPr>
              <a:pPr algn="ctr"/>
              <a:t>22</a:t>
            </a:fld>
            <a:endParaRPr lang="en-US" sz="14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6281424"/>
            <a:ext cx="4591245" cy="495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0625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675" y="4657547"/>
            <a:ext cx="1641851" cy="1400403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6227908"/>
            <a:ext cx="9152698" cy="630091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-8698" y="0"/>
            <a:ext cx="9152698" cy="838200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Data Visualization Laboratory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153400" y="6400800"/>
            <a:ext cx="914400" cy="365125"/>
          </a:xfrm>
        </p:spPr>
        <p:txBody>
          <a:bodyPr/>
          <a:lstStyle/>
          <a:p>
            <a:pPr algn="ctr"/>
            <a:fld id="{1138647E-E62F-4B43-8F3B-BDA9F46DA5FB}" type="slidenum">
              <a:rPr lang="en-US" sz="1400" smtClean="0">
                <a:solidFill>
                  <a:schemeClr val="bg1"/>
                </a:solidFill>
                <a:latin typeface="Arial"/>
                <a:cs typeface="Arial"/>
              </a:rPr>
              <a:pPr algn="ctr"/>
              <a:t>23</a:t>
            </a:fld>
            <a:endParaRPr lang="en-US" sz="14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278675" y="990574"/>
            <a:ext cx="5711030" cy="39335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85750">
              <a:buFont typeface="Arial"/>
              <a:buChar char="•"/>
            </a:pPr>
            <a:r>
              <a:rPr lang="en-US" kern="1200" dirty="0"/>
              <a:t>3D MRI-CT Reconstruction</a:t>
            </a:r>
          </a:p>
          <a:p>
            <a:endParaRPr lang="en-US" kern="1200" dirty="0"/>
          </a:p>
          <a:p>
            <a:pPr marL="285750" indent="-285750">
              <a:buFont typeface="Arial"/>
              <a:buChar char="•"/>
            </a:pPr>
            <a:r>
              <a:rPr lang="en-US" kern="1200" dirty="0"/>
              <a:t>High-resolution data visualization wall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kern="1200" dirty="0"/>
              <a:t>3D Stereo projector</a:t>
            </a:r>
          </a:p>
          <a:p>
            <a:endParaRPr lang="en-US" kern="1200" dirty="0"/>
          </a:p>
          <a:p>
            <a:pPr marL="285750" indent="-285750">
              <a:buFont typeface="Arial"/>
              <a:buChar char="•"/>
            </a:pPr>
            <a:r>
              <a:rPr lang="en-US" kern="1200" dirty="0"/>
              <a:t>General scientific visualization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/>
              <a:t>HTC </a:t>
            </a:r>
            <a:r>
              <a:rPr lang="en-US" dirty="0" err="1"/>
              <a:t>Vive</a:t>
            </a:r>
            <a:r>
              <a:rPr lang="en-US" dirty="0"/>
              <a:t> Virtual Reality System </a:t>
            </a:r>
          </a:p>
          <a:p>
            <a:endParaRPr lang="en-US" kern="1200" dirty="0"/>
          </a:p>
          <a:p>
            <a:pPr marL="285750" indent="-285750">
              <a:buFont typeface="Arial"/>
              <a:buChar char="•"/>
            </a:pPr>
            <a:r>
              <a:rPr lang="en-US" kern="1200" dirty="0"/>
              <a:t>Remote visualization and sharing SAGE2</a:t>
            </a:r>
          </a:p>
          <a:p>
            <a:endParaRPr lang="en-US" kern="1200" dirty="0"/>
          </a:p>
          <a:p>
            <a:pPr marL="285750" indent="-285750">
              <a:buFont typeface="Arial"/>
              <a:buChar char="•"/>
            </a:pPr>
            <a:r>
              <a:rPr lang="en-US" kern="1200" dirty="0"/>
              <a:t>Visualization tools</a:t>
            </a:r>
            <a:r>
              <a:rPr lang="mr-IN" kern="1200" dirty="0"/>
              <a:t>…</a:t>
            </a:r>
            <a:r>
              <a:rPr lang="en-US" dirty="0" err="1"/>
              <a:t>P</a:t>
            </a:r>
            <a:r>
              <a:rPr lang="en-US" kern="1200" dirty="0" err="1"/>
              <a:t>araview</a:t>
            </a:r>
            <a:r>
              <a:rPr lang="en-US" kern="1200" dirty="0"/>
              <a:t>, Amira, etc. </a:t>
            </a:r>
          </a:p>
          <a:p>
            <a:pPr marL="0" indent="0">
              <a:buNone/>
            </a:pPr>
            <a:endParaRPr lang="en-US" kern="1200" dirty="0"/>
          </a:p>
        </p:txBody>
      </p:sp>
      <p:sp>
        <p:nvSpPr>
          <p:cNvPr id="11" name="Title 1"/>
          <p:cNvSpPr>
            <a:spLocks noGrp="1"/>
          </p:cNvSpPr>
          <p:nvPr/>
        </p:nvSpPr>
        <p:spPr>
          <a:xfrm>
            <a:off x="157713" y="-63021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200" kern="1200" dirty="0">
              <a:solidFill>
                <a:srgbClr val="0000FF"/>
              </a:solidFill>
              <a:latin typeface="Palatino Linotype"/>
              <a:cs typeface="Palatino Linotype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4497" y="4837046"/>
            <a:ext cx="1691124" cy="956929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6281424"/>
            <a:ext cx="4591245" cy="49585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3416139"/>
            <a:ext cx="4111984" cy="256999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0259" y="928049"/>
            <a:ext cx="3865066" cy="231276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8E86E8A-CBA3-B246-9545-4EB5A927694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46583" y="4875827"/>
            <a:ext cx="879366" cy="879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8847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92200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4800" b="1" dirty="0">
                <a:solidFill>
                  <a:srgbClr val="FFFF00"/>
                </a:solidFill>
              </a:rPr>
              <a:t>Getting an Account </a:t>
            </a:r>
          </a:p>
          <a:p>
            <a:pPr marL="0" indent="0" algn="ctr">
              <a:buNone/>
            </a:pPr>
            <a:r>
              <a:rPr lang="en-US" sz="4800" b="1" dirty="0">
                <a:solidFill>
                  <a:srgbClr val="FFFF00"/>
                </a:solidFill>
              </a:rPr>
              <a:t>at RCC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21454-9842-364F-AE15-5087F31B435C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46200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58422" y="-96509"/>
            <a:ext cx="8229600" cy="1143000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How to get an account at RCC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58422" y="5541264"/>
            <a:ext cx="3855644" cy="1092957"/>
          </a:xfrm>
        </p:spPr>
        <p:txBody>
          <a:bodyPr>
            <a:normAutofit fontScale="62500" lnSpcReduction="20000"/>
          </a:bodyPr>
          <a:lstStyle/>
          <a:p>
            <a:pPr marL="0" indent="0" algn="ctr">
              <a:buNone/>
            </a:pPr>
            <a:r>
              <a:rPr lang="en-US" sz="2800" dirty="0"/>
              <a:t>To be able to use the Midway ecosystem, you need an RCC account: https://rcc.uchicago.edu/accounts-allocations/request-account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21454-9842-364F-AE15-5087F31B435C}" type="slidenum">
              <a:rPr lang="en-US" smtClean="0"/>
              <a:t>25</a:t>
            </a:fld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157287" y="1086940"/>
            <a:ext cx="2027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9DA729"/>
                </a:solidFill>
              </a:rPr>
              <a:t>PI Account Request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296760" y="1086395"/>
            <a:ext cx="3083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9DA729"/>
                </a:solidFill>
              </a:rPr>
              <a:t>General User Account Request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422" y="1705722"/>
            <a:ext cx="3855644" cy="376696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9229" y="1557515"/>
            <a:ext cx="3498793" cy="4981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9603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00FF"/>
                </a:solidFill>
              </a:rPr>
              <a:t>RCC Account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10370"/>
          </a:xfrm>
        </p:spPr>
        <p:txBody>
          <a:bodyPr>
            <a:normAutofit fontScale="85000" lnSpcReduction="10000"/>
          </a:bodyPr>
          <a:lstStyle/>
          <a:p>
            <a:r>
              <a:rPr lang="en-US" b="1" dirty="0">
                <a:solidFill>
                  <a:srgbClr val="0000FF"/>
                </a:solidFill>
              </a:rPr>
              <a:t>Startup</a:t>
            </a:r>
            <a:r>
              <a:rPr lang="en-US" dirty="0"/>
              <a:t>: small allocations given to all PIs.</a:t>
            </a:r>
          </a:p>
          <a:p>
            <a:r>
              <a:rPr lang="en-US" b="1" dirty="0">
                <a:solidFill>
                  <a:srgbClr val="0000FF"/>
                </a:solidFill>
              </a:rPr>
              <a:t>Research</a:t>
            </a:r>
            <a:r>
              <a:rPr lang="en-US" dirty="0">
                <a:solidFill>
                  <a:srgbClr val="0000FF"/>
                </a:solidFill>
              </a:rPr>
              <a:t>: </a:t>
            </a:r>
          </a:p>
          <a:p>
            <a:pPr lvl="1"/>
            <a:r>
              <a:rPr lang="en-US" dirty="0"/>
              <a:t>Type I: Allocation for small research projects. Reviewed by RCC and provided upon request.</a:t>
            </a:r>
          </a:p>
          <a:p>
            <a:pPr lvl="1"/>
            <a:r>
              <a:rPr lang="en-US" dirty="0"/>
              <a:t>Type II: Larger research projects with significant resource requirements. Reviewed bi-annually by allocation committee.</a:t>
            </a:r>
          </a:p>
          <a:p>
            <a:r>
              <a:rPr lang="en-US" b="1" dirty="0">
                <a:solidFill>
                  <a:srgbClr val="0000FF"/>
                </a:solidFill>
              </a:rPr>
              <a:t>Education: </a:t>
            </a:r>
            <a:r>
              <a:rPr lang="en-US" dirty="0"/>
              <a:t>allocation to support courses or workshops for a number of users over a limited period.</a:t>
            </a:r>
          </a:p>
          <a:p>
            <a:r>
              <a:rPr lang="en-US" b="1" dirty="0">
                <a:solidFill>
                  <a:srgbClr val="0000FF"/>
                </a:solidFill>
              </a:rPr>
              <a:t>Special: </a:t>
            </a:r>
            <a:r>
              <a:rPr lang="en-US" dirty="0"/>
              <a:t>Timely or “heroic” research programs that cannot be satisfied by the standard research allocation. 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47" t="13464" r="38454" b="79477"/>
          <a:stretch/>
        </p:blipFill>
        <p:spPr bwMode="auto">
          <a:xfrm>
            <a:off x="1" y="6172200"/>
            <a:ext cx="91440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21454-9842-364F-AE15-5087F31B435C}" type="slidenum">
              <a:rPr lang="en-US" smtClean="0"/>
              <a:t>26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827029F-9B92-1340-9C91-01DFF02E0A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0787" y="6278504"/>
            <a:ext cx="4162425" cy="449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3475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b="1" dirty="0">
                <a:solidFill>
                  <a:srgbClr val="0000FF"/>
                </a:solidFill>
              </a:rPr>
              <a:t>Allocation Policy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14413"/>
            <a:ext cx="8229600" cy="5122414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Allocations of projects accounts provided throughout the year.</a:t>
            </a:r>
          </a:p>
          <a:p>
            <a:r>
              <a:rPr lang="en-US" dirty="0"/>
              <a:t>All Principal Investigators (PIs) Automatically receive a startup account.</a:t>
            </a:r>
          </a:p>
          <a:p>
            <a:r>
              <a:rPr lang="en-US" dirty="0"/>
              <a:t>Larger allocations (Research and Special) to be reviewed.</a:t>
            </a:r>
          </a:p>
          <a:p>
            <a:r>
              <a:rPr lang="en-US" dirty="0"/>
              <a:t>Allocation period starts October 1</a:t>
            </a:r>
            <a:r>
              <a:rPr lang="en-US" baseline="30000" dirty="0"/>
              <a:t>st</a:t>
            </a:r>
            <a:r>
              <a:rPr lang="en-US" dirty="0"/>
              <a:t> </a:t>
            </a:r>
          </a:p>
          <a:p>
            <a:r>
              <a:rPr lang="en-US" dirty="0"/>
              <a:t>Allocation to expire on September 30</a:t>
            </a:r>
            <a:r>
              <a:rPr lang="en-US" baseline="30000" dirty="0"/>
              <a:t>th</a:t>
            </a:r>
            <a:r>
              <a:rPr lang="en-US" dirty="0"/>
              <a:t> of each year.</a:t>
            </a:r>
          </a:p>
          <a:p>
            <a:r>
              <a:rPr lang="en-US" dirty="0"/>
              <a:t>To check account balance:</a:t>
            </a:r>
          </a:p>
          <a:p>
            <a:pPr lvl="1"/>
            <a:r>
              <a:rPr lang="en-US" dirty="0"/>
              <a:t>Accounts balance: accounts balance</a:t>
            </a:r>
          </a:p>
          <a:p>
            <a:pPr lvl="1"/>
            <a:r>
              <a:rPr lang="en-US" dirty="0"/>
              <a:t>Accounts usage: accounts usage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21454-9842-364F-AE15-5087F31B435C}" type="slidenum">
              <a:rPr lang="en-US" smtClean="0"/>
              <a:t>27</a:t>
            </a:fld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47" t="13464" r="38454" b="79477"/>
          <a:stretch/>
        </p:blipFill>
        <p:spPr bwMode="auto">
          <a:xfrm>
            <a:off x="1" y="6172200"/>
            <a:ext cx="91440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F978358-9AE6-5D42-A8CB-826F62ADD8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0787" y="6278504"/>
            <a:ext cx="4162425" cy="449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5230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E30CF-6CBF-F849-9761-FC2E1A3AA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70C0"/>
                </a:solidFill>
              </a:rPr>
              <a:t>What is a Service Unit?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126504-CD35-4544-A7E5-608C9BE213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Service Units (SUs) are a measure of the amount of computing resources consumed on a compute cluster</a:t>
            </a:r>
          </a:p>
          <a:p>
            <a:endParaRPr lang="en-US" dirty="0"/>
          </a:p>
          <a:p>
            <a:r>
              <a:rPr lang="en-US" dirty="0"/>
              <a:t>SUs are virtual money to do computation on a cluster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 In standard settings, 1 SU equals to the usage of 1 processing unit (e.g., core) for 1 hour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SUs are allocated through different    allocation mechanisms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00203B-C040-3A44-BF90-9E8CEEF09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21454-9842-364F-AE15-5087F31B435C}" type="slidenum">
              <a:rPr lang="en-US" smtClean="0"/>
              <a:t>28</a:t>
            </a:fld>
            <a:endParaRPr lang="en-US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D663F220-5E51-EB43-8FF9-6222327364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47" t="13464" r="38454" b="79477"/>
          <a:stretch/>
        </p:blipFill>
        <p:spPr bwMode="auto">
          <a:xfrm>
            <a:off x="1" y="6172200"/>
            <a:ext cx="91440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5BC762B-A8C0-5946-9C2D-9FA28EA7D8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0787" y="6278504"/>
            <a:ext cx="4162425" cy="449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9495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98819"/>
            <a:ext cx="8229600" cy="2338466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4800" b="1" dirty="0">
                <a:solidFill>
                  <a:srgbClr val="FFFF00"/>
                </a:solidFill>
              </a:rPr>
              <a:t>How to Login RCC computers and Transfer files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21454-9842-364F-AE15-5087F31B435C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73605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3203"/>
            <a:ext cx="8229600" cy="1143000"/>
          </a:xfrm>
        </p:spPr>
        <p:txBody>
          <a:bodyPr/>
          <a:lstStyle/>
          <a:p>
            <a:r>
              <a:rPr lang="en-US" b="1" dirty="0">
                <a:solidFill>
                  <a:srgbClr val="FFFF00"/>
                </a:solidFill>
                <a:latin typeface="+mn-lt"/>
                <a:cs typeface="Palatino Linotype"/>
              </a:rPr>
              <a:t>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0037" y="1469279"/>
            <a:ext cx="8543925" cy="3628604"/>
          </a:xfrm>
          <a:noFill/>
        </p:spPr>
        <p:txBody>
          <a:bodyPr>
            <a:normAutofit/>
          </a:bodyPr>
          <a:lstStyle/>
          <a:p>
            <a:pPr lvl="1">
              <a:buFont typeface="Arial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RCC mission </a:t>
            </a:r>
          </a:p>
          <a:p>
            <a:pPr lvl="1">
              <a:buFont typeface="Arial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RCC Programs and Services</a:t>
            </a:r>
          </a:p>
          <a:p>
            <a:pPr lvl="1">
              <a:buFont typeface="Arial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RCC Core resources: The Midway </a:t>
            </a:r>
            <a:r>
              <a:rPr lang="en-US" sz="3200" dirty="0" err="1">
                <a:solidFill>
                  <a:schemeClr val="bg1"/>
                </a:solidFill>
              </a:rPr>
              <a:t>ecosytem</a:t>
            </a:r>
            <a:endParaRPr lang="en-US" sz="3200" dirty="0">
              <a:solidFill>
                <a:schemeClr val="bg1"/>
              </a:solidFill>
            </a:endParaRPr>
          </a:p>
          <a:p>
            <a:pPr lvl="1">
              <a:buFont typeface="Arial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Getting an account at RCC – Allocation process</a:t>
            </a:r>
          </a:p>
          <a:p>
            <a:pPr lvl="1">
              <a:buFont typeface="Arial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Login procedures 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47" t="13464" r="38454" b="79477"/>
          <a:stretch/>
        </p:blipFill>
        <p:spPr bwMode="auto">
          <a:xfrm>
            <a:off x="1" y="6043274"/>
            <a:ext cx="9144000" cy="8147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21454-9842-364F-AE15-5087F31B435C}" type="slidenum">
              <a:rPr lang="en-US" smtClean="0"/>
              <a:t>3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8DCAF56-D32E-AF4C-B00D-ED69C998EB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0787" y="6278504"/>
            <a:ext cx="4162425" cy="449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5357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0352" y="1124512"/>
            <a:ext cx="8229600" cy="4179007"/>
          </a:xfrm>
        </p:spPr>
        <p:txBody>
          <a:bodyPr>
            <a:normAutofit fontScale="70000" lnSpcReduction="20000"/>
          </a:bodyPr>
          <a:lstStyle/>
          <a:p>
            <a:r>
              <a:rPr lang="en-US" sz="3400" dirty="0"/>
              <a:t>Since November 2018, RCC users are required to use the two-factor authentication to be able to use RCC resources</a:t>
            </a:r>
          </a:p>
          <a:p>
            <a:pPr lvl="1"/>
            <a:r>
              <a:rPr lang="en-US" sz="3400" dirty="0"/>
              <a:t>Please see </a:t>
            </a:r>
            <a:r>
              <a:rPr lang="en-US" sz="3400" dirty="0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https://2fa.rcc.uchicago.edu</a:t>
            </a:r>
            <a:r>
              <a:rPr lang="en-US" sz="3400" dirty="0">
                <a:solidFill>
                  <a:srgbClr val="0070C0"/>
                </a:solidFill>
              </a:rPr>
              <a:t> </a:t>
            </a:r>
            <a:r>
              <a:rPr lang="en-US" sz="3400" dirty="0"/>
              <a:t>to enroll</a:t>
            </a:r>
          </a:p>
          <a:p>
            <a:pPr marL="457200" lvl="1" indent="0">
              <a:buNone/>
            </a:pPr>
            <a:endParaRPr lang="en-US" sz="3400" dirty="0"/>
          </a:p>
          <a:p>
            <a:r>
              <a:rPr lang="en-US" sz="3400" dirty="0"/>
              <a:t>Once you have a Midway account, you need your CNet_ID and password and an SSH client to connect to Midway</a:t>
            </a:r>
          </a:p>
          <a:p>
            <a:pPr marL="0" indent="0">
              <a:buNone/>
            </a:pPr>
            <a:endParaRPr lang="en-US" sz="3400" dirty="0"/>
          </a:p>
          <a:p>
            <a:r>
              <a:rPr lang="en-US" dirty="0"/>
              <a:t>On a </a:t>
            </a:r>
            <a:r>
              <a:rPr lang="en-US" dirty="0">
                <a:solidFill>
                  <a:srgbClr val="C00000"/>
                </a:solidFill>
              </a:rPr>
              <a:t>Mac or Linux </a:t>
            </a:r>
            <a:r>
              <a:rPr lang="en-US" dirty="0"/>
              <a:t>computer open a terminal and run the following command:</a:t>
            </a:r>
          </a:p>
          <a:p>
            <a:pPr marL="0" indent="0">
              <a:buNone/>
            </a:pPr>
            <a:r>
              <a:rPr lang="en-US" dirty="0"/>
              <a:t>		ssh –Y </a:t>
            </a:r>
            <a:r>
              <a:rPr lang="en-US" dirty="0">
                <a:solidFill>
                  <a:srgbClr val="0070C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CNet_ID@midway2.rcc.uchicago.edu</a:t>
            </a:r>
            <a:endParaRPr lang="en-US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dirty="0"/>
              <a:t>		example: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ssh –Y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  <a:hlinkClick r:id="rId5"/>
              </a:rPr>
              <a:t>runesha@midway2.rcc.uchicago.edu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47" t="13464" r="38454" b="79477"/>
          <a:stretch/>
        </p:blipFill>
        <p:spPr bwMode="auto">
          <a:xfrm>
            <a:off x="1" y="6172200"/>
            <a:ext cx="91440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63808"/>
            <a:ext cx="8229600" cy="1143000"/>
          </a:xfrm>
        </p:spPr>
        <p:txBody>
          <a:bodyPr/>
          <a:lstStyle/>
          <a:p>
            <a:r>
              <a:rPr lang="en-US" b="1" dirty="0">
                <a:solidFill>
                  <a:srgbClr val="0070C0"/>
                </a:solidFill>
              </a:rPr>
              <a:t>Login procedure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21454-9842-364F-AE15-5087F31B435C}" type="slidenum">
              <a:rPr lang="en-US" smtClean="0"/>
              <a:t>30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7E3247F-0DED-334B-B646-3A2D64DFB3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90787" y="6278504"/>
            <a:ext cx="4162425" cy="44954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D8AEF37-92EE-8A47-A38B-06992EE6586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68321" y="4901184"/>
            <a:ext cx="4273791" cy="1271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6700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00D407-9C2A-6D40-ACCA-97EC01275D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0207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70C0"/>
                </a:solidFill>
              </a:rPr>
              <a:t>Login procedure </a:t>
            </a:r>
            <a:r>
              <a:rPr lang="en-US" sz="3600" dirty="0">
                <a:solidFill>
                  <a:srgbClr val="0070C0"/>
                </a:solidFill>
              </a:rPr>
              <a:t>(Cont’d)</a:t>
            </a:r>
            <a:br>
              <a:rPr lang="en-US" sz="3600" dirty="0">
                <a:solidFill>
                  <a:srgbClr val="0070C0"/>
                </a:solidFill>
              </a:rPr>
            </a:br>
            <a:endParaRPr lang="en-US" sz="3600" dirty="0">
              <a:solidFill>
                <a:srgbClr val="0070C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654A8E-80B3-B848-98B5-A956FD2804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25296"/>
            <a:ext cx="8229600" cy="4525963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On a </a:t>
            </a:r>
            <a:r>
              <a:rPr lang="en-US" dirty="0">
                <a:solidFill>
                  <a:srgbClr val="C00000"/>
                </a:solidFill>
              </a:rPr>
              <a:t>Mac or Linux </a:t>
            </a:r>
            <a:r>
              <a:rPr lang="en-US" dirty="0"/>
              <a:t>computer</a:t>
            </a:r>
          </a:p>
          <a:p>
            <a:pPr lvl="1"/>
            <a:r>
              <a:rPr lang="en-US" sz="2300" dirty="0"/>
              <a:t>Mac users will not have XQuartz X server installed by default. You will need to download and install it from the XQuartz project page.</a:t>
            </a:r>
          </a:p>
          <a:p>
            <a:pPr lvl="1"/>
            <a:r>
              <a:rPr lang="en-US" sz="2300" dirty="0"/>
              <a:t>NOTE: Users are encouraged to install the older 2.7.8 version of Xquartz if they intend to run OpenGL applications (e.g. VMD, gaussview, etc). </a:t>
            </a:r>
          </a:p>
          <a:p>
            <a:endParaRPr lang="en-US" dirty="0"/>
          </a:p>
          <a:p>
            <a:r>
              <a:rPr lang="en-US" dirty="0"/>
              <a:t>On a </a:t>
            </a:r>
            <a:r>
              <a:rPr lang="en-US" dirty="0">
                <a:solidFill>
                  <a:srgbClr val="C00000"/>
                </a:solidFill>
              </a:rPr>
              <a:t>Windows</a:t>
            </a:r>
            <a:r>
              <a:rPr lang="en-US" dirty="0"/>
              <a:t> computer install an SSH client such as Putty or MobaXterm and set it up as:</a:t>
            </a:r>
          </a:p>
          <a:p>
            <a:pPr marL="800100" lvl="2" indent="0">
              <a:buNone/>
            </a:pPr>
            <a:r>
              <a:rPr lang="en-US" dirty="0"/>
              <a:t>Hostname: midway2.rcc.uchicago.edu</a:t>
            </a:r>
          </a:p>
          <a:p>
            <a:pPr marL="800100" lvl="2" indent="0">
              <a:buNone/>
            </a:pPr>
            <a:r>
              <a:rPr lang="en-US" dirty="0"/>
              <a:t>Port: 22</a:t>
            </a:r>
          </a:p>
          <a:p>
            <a:pPr marL="800100" lvl="2" indent="0">
              <a:buNone/>
            </a:pPr>
            <a:r>
              <a:rPr lang="en-US" dirty="0"/>
              <a:t>Username: CNet_ID</a:t>
            </a:r>
          </a:p>
          <a:p>
            <a:pPr marL="800100" lvl="2" indent="0">
              <a:buNone/>
            </a:pPr>
            <a:r>
              <a:rPr lang="en-US" dirty="0"/>
              <a:t>Password: CNet password</a:t>
            </a:r>
          </a:p>
          <a:p>
            <a:r>
              <a:rPr lang="en-US" dirty="0"/>
              <a:t>MobaXterm comes with a built-in X server</a:t>
            </a:r>
          </a:p>
          <a:p>
            <a:r>
              <a:rPr lang="en-US" dirty="0"/>
              <a:t>Windows 10 (still in Beta) supports SSH</a:t>
            </a:r>
          </a:p>
          <a:p>
            <a:pPr lvl="1"/>
            <a:r>
              <a:rPr lang="en-US" dirty="0"/>
              <a:t>Go to “Manage optional features” in your Start Menu, and then click on on “Add a feature”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07E11F-5984-4341-9F9A-E75F1C8189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21454-9842-364F-AE15-5087F31B435C}" type="slidenum">
              <a:rPr lang="en-US" smtClean="0"/>
              <a:t>31</a:t>
            </a:fld>
            <a:endParaRPr lang="en-US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8BA4A59B-02F0-174A-83D1-CCC7DB8341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47" t="13464" r="38454" b="79477"/>
          <a:stretch/>
        </p:blipFill>
        <p:spPr bwMode="auto">
          <a:xfrm>
            <a:off x="1" y="6172200"/>
            <a:ext cx="91440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39B2700-42B0-D248-AE78-B41AE6573E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0787" y="6278504"/>
            <a:ext cx="4162425" cy="449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7102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6227908"/>
            <a:ext cx="9152698" cy="630091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-8698" y="0"/>
            <a:ext cx="9152698" cy="838200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Windows Users: MobaXterm client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153400" y="6400800"/>
            <a:ext cx="914400" cy="365125"/>
          </a:xfrm>
        </p:spPr>
        <p:txBody>
          <a:bodyPr/>
          <a:lstStyle/>
          <a:p>
            <a:pPr algn="ctr"/>
            <a:fld id="{1138647E-E62F-4B43-8F3B-BDA9F46DA5FB}" type="slidenum">
              <a:rPr lang="en-US" sz="1400" smtClean="0">
                <a:solidFill>
                  <a:schemeClr val="bg1"/>
                </a:solidFill>
                <a:latin typeface="Arial"/>
                <a:cs typeface="Arial"/>
              </a:rPr>
              <a:pPr algn="ctr"/>
              <a:t>32</a:t>
            </a:fld>
            <a:endParaRPr lang="en-US" sz="14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6" name="Content Placeholder 2"/>
          <p:cNvSpPr>
            <a:spLocks noGrp="1"/>
          </p:cNvSpPr>
          <p:nvPr/>
        </p:nvSpPr>
        <p:spPr>
          <a:xfrm>
            <a:off x="381000" y="1143000"/>
            <a:ext cx="7467600" cy="47545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b="1" dirty="0"/>
          </a:p>
        </p:txBody>
      </p:sp>
      <p:sp>
        <p:nvSpPr>
          <p:cNvPr id="7" name="Title 1"/>
          <p:cNvSpPr>
            <a:spLocks noGrp="1"/>
          </p:cNvSpPr>
          <p:nvPr/>
        </p:nvSpPr>
        <p:spPr>
          <a:xfrm>
            <a:off x="-183011" y="-1609581"/>
            <a:ext cx="8229600" cy="7938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kern="1200" dirty="0">
                <a:solidFill>
                  <a:srgbClr val="0000FF"/>
                </a:solidFill>
                <a:latin typeface="Palatino Linotype"/>
                <a:cs typeface="Palatino Linotype"/>
              </a:rPr>
              <a:t>Software</a:t>
            </a:r>
            <a:br>
              <a:rPr lang="en-US" sz="3600" kern="1200" dirty="0">
                <a:solidFill>
                  <a:srgbClr val="0000FF"/>
                </a:solidFill>
                <a:latin typeface="Palatino Linotype"/>
                <a:cs typeface="Palatino Linotype"/>
              </a:rPr>
            </a:br>
            <a:r>
              <a:rPr lang="en-US" sz="2700" b="1" kern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cs typeface="Palatino Linotype"/>
              </a:rPr>
              <a:t>18 Commercial and 186 Publicly available software are installed and maintained at RCC (341 different modules)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9689" y="1295400"/>
            <a:ext cx="1193800" cy="11938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799" y="990600"/>
            <a:ext cx="6804023" cy="490696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AC6293C-8906-7644-8C6A-1959F7A2F2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90787" y="6278504"/>
            <a:ext cx="4162425" cy="449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8786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F90F6B-7502-ED4C-BF7F-32864AC68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Using guest/temporary accounts</a:t>
            </a:r>
            <a:br>
              <a:rPr lang="en-US" b="1" dirty="0">
                <a:solidFill>
                  <a:srgbClr val="0070C0"/>
                </a:solidFill>
              </a:rPr>
            </a:b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C4D129-3676-1049-B51D-E20A25545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21454-9842-364F-AE15-5087F31B435C}" type="slidenum">
              <a:rPr lang="en-US" smtClean="0"/>
              <a:t>33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8C206A-D29A-6746-9BA4-462F9286AE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140293"/>
            <a:ext cx="2010006" cy="19027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FE735AB-C903-3E40-8C7B-EB32581DB2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0435" y="1967771"/>
            <a:ext cx="1023781" cy="7904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7708CB8-7CC5-B54E-AE95-680DA86270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4039" y="3202298"/>
            <a:ext cx="7422761" cy="141271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6CA9A7A-6253-FC46-9636-527B122D1D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105" y="4827663"/>
            <a:ext cx="3457753" cy="13782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CBB5BD0-557D-EE46-9681-99C62A400D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44870" y="1052955"/>
            <a:ext cx="3478578" cy="138656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9634778-F763-B847-8DCD-FC6EA45957B8}"/>
              </a:ext>
            </a:extLst>
          </p:cNvPr>
          <p:cNvSpPr txBox="1"/>
          <p:nvPr/>
        </p:nvSpPr>
        <p:spPr>
          <a:xfrm>
            <a:off x="2600687" y="1170973"/>
            <a:ext cx="6255559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Note the 4 digits on the back of</a:t>
            </a:r>
          </a:p>
          <a:p>
            <a:r>
              <a:rPr lang="en-US" dirty="0"/>
              <a:t>the key. Your guest username will be</a:t>
            </a:r>
          </a:p>
          <a:p>
            <a:r>
              <a:rPr lang="en-US" dirty="0"/>
              <a:t>rccguestXXXX (e.g. rccguest8453)</a:t>
            </a:r>
          </a:p>
          <a:p>
            <a:r>
              <a:rPr lang="en-US" dirty="0"/>
              <a:t>Connect your Yubi key and press and hold the</a:t>
            </a:r>
          </a:p>
          <a:p>
            <a:r>
              <a:rPr lang="en-US" dirty="0"/>
              <a:t>button to enter your password</a:t>
            </a:r>
          </a:p>
          <a:p>
            <a:r>
              <a:rPr lang="en-US" dirty="0"/>
              <a:t>Use your favorite ssh client to log into midway2.rcc.uchicago.edu</a:t>
            </a:r>
          </a:p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71C4E57-9E09-D348-8235-20ADF6EBBB47}"/>
              </a:ext>
            </a:extLst>
          </p:cNvPr>
          <p:cNvSpPr txBox="1"/>
          <p:nvPr/>
        </p:nvSpPr>
        <p:spPr>
          <a:xfrm>
            <a:off x="4288258" y="5092045"/>
            <a:ext cx="451322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Connect  your Yubi key and press and hold the</a:t>
            </a:r>
          </a:p>
          <a:p>
            <a:r>
              <a:rPr lang="en-US" dirty="0"/>
              <a:t>button to enter your password</a:t>
            </a:r>
          </a:p>
          <a:p>
            <a:endParaRPr lang="en-US" dirty="0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98F1CC77-9D3E-914F-82D8-56350B6DEA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47" t="13464" r="38454" b="79477"/>
          <a:stretch/>
        </p:blipFill>
        <p:spPr bwMode="auto">
          <a:xfrm>
            <a:off x="1" y="6172200"/>
            <a:ext cx="91440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73F76AB-FDA5-C24B-84FF-0C0848355FD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90787" y="6278504"/>
            <a:ext cx="4162425" cy="449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9467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4C7EE-C933-2648-83F8-D4B85DA6F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Login procedure </a:t>
            </a:r>
            <a:r>
              <a:rPr lang="en-US" sz="3600" b="1" dirty="0">
                <a:solidFill>
                  <a:srgbClr val="0070C0"/>
                </a:solidFill>
              </a:rPr>
              <a:t>(Cont’d)</a:t>
            </a:r>
            <a:br>
              <a:rPr lang="en-US" sz="3600" b="1" dirty="0">
                <a:solidFill>
                  <a:srgbClr val="0070C0"/>
                </a:solidFill>
              </a:rPr>
            </a:b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E3D9FE-06DA-4B40-A4C3-58D48C887A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97280"/>
            <a:ext cx="8229600" cy="5028883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Using </a:t>
            </a:r>
            <a:r>
              <a:rPr lang="en-US" dirty="0">
                <a:solidFill>
                  <a:srgbClr val="C00000"/>
                </a:solidFill>
              </a:rPr>
              <a:t>ThinLinc</a:t>
            </a:r>
            <a:r>
              <a:rPr lang="en-US" dirty="0"/>
              <a:t> via browser</a:t>
            </a:r>
          </a:p>
          <a:p>
            <a:pPr lvl="1"/>
            <a:r>
              <a:rPr lang="en-US" dirty="0"/>
              <a:t>Open a browser and connect to </a:t>
            </a:r>
            <a:r>
              <a:rPr lang="en-US" dirty="0">
                <a:solidFill>
                  <a:srgbClr val="0070C0"/>
                </a:solidFill>
              </a:rPr>
              <a:t>https://midway2.rcc.uchicago.edu</a:t>
            </a:r>
          </a:p>
          <a:p>
            <a:pPr lvl="1"/>
            <a:r>
              <a:rPr lang="en-US" dirty="0"/>
              <a:t>You may receive a warning about the certificate and you need to ignore or add an exception</a:t>
            </a:r>
          </a:p>
          <a:p>
            <a:pPr lvl="1"/>
            <a:r>
              <a:rPr lang="en-US" dirty="0"/>
              <a:t>Login using your CNetID and password</a:t>
            </a:r>
          </a:p>
          <a:p>
            <a:pPr lvl="2"/>
            <a:r>
              <a:rPr lang="en-US" dirty="0"/>
              <a:t>Does not work with the temporary guest accounts</a:t>
            </a:r>
          </a:p>
          <a:p>
            <a:pPr lvl="2"/>
            <a:r>
              <a:rPr lang="en-US" dirty="0"/>
              <a:t>You will be required to use 2FA</a:t>
            </a:r>
          </a:p>
          <a:p>
            <a:pPr lvl="1"/>
            <a:r>
              <a:rPr lang="en-US" dirty="0"/>
              <a:t>Open a terminal when you are logged in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Alternatively, you could download the ThinLinc client and connect to Midway2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CDE6AD-19AB-5B44-AF65-580F3475B2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21454-9842-364F-AE15-5087F31B435C}" type="slidenum">
              <a:rPr lang="en-US" smtClean="0"/>
              <a:t>34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F37A118-A4EB-9C45-B78A-C378B1F37C8F}"/>
              </a:ext>
            </a:extLst>
          </p:cNvPr>
          <p:cNvSpPr/>
          <p:nvPr/>
        </p:nvSpPr>
        <p:spPr>
          <a:xfrm>
            <a:off x="0" y="6227908"/>
            <a:ext cx="9152698" cy="630091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CE837FC-ABB2-344D-999E-FF8F6B9A7C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0787" y="6278504"/>
            <a:ext cx="4162425" cy="4495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97DA9A5-B5B2-B64C-94C3-718454788C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9431" y="1600200"/>
            <a:ext cx="2387369" cy="62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3060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950976"/>
            <a:ext cx="8413531" cy="5175187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Secure copy protocol: </a:t>
            </a:r>
            <a:r>
              <a:rPr lang="en-US" b="1" dirty="0" err="1">
                <a:solidFill>
                  <a:srgbClr val="0000FF"/>
                </a:solidFill>
              </a:rPr>
              <a:t>scp</a:t>
            </a:r>
            <a:r>
              <a:rPr lang="en-US" b="1" dirty="0">
                <a:solidFill>
                  <a:srgbClr val="0000FF"/>
                </a:solidFill>
              </a:rPr>
              <a:t> </a:t>
            </a:r>
            <a:r>
              <a:rPr lang="en-US" dirty="0"/>
              <a:t>or</a:t>
            </a:r>
            <a:r>
              <a:rPr lang="en-US" b="1" dirty="0">
                <a:solidFill>
                  <a:srgbClr val="0000FF"/>
                </a:solidFill>
              </a:rPr>
              <a:t> </a:t>
            </a:r>
            <a:r>
              <a:rPr lang="en-US" b="1" dirty="0" err="1">
                <a:solidFill>
                  <a:srgbClr val="0000FF"/>
                </a:solidFill>
              </a:rPr>
              <a:t>rsync</a:t>
            </a:r>
            <a:r>
              <a:rPr lang="en-US" dirty="0"/>
              <a:t> on Linux and Mac computers</a:t>
            </a:r>
          </a:p>
          <a:p>
            <a:pPr marL="0" indent="0">
              <a:buNone/>
            </a:pPr>
            <a:r>
              <a:rPr lang="en-US" dirty="0"/>
              <a:t>     </a:t>
            </a:r>
          </a:p>
          <a:p>
            <a:pPr marL="0" indent="0">
              <a:buNone/>
            </a:pPr>
            <a:r>
              <a:rPr lang="en-US" sz="2300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2300" dirty="0" err="1">
                <a:latin typeface="Consolas" panose="020B0609020204030204" pitchFamily="49" charset="0"/>
                <a:cs typeface="Consolas" panose="020B0609020204030204" pitchFamily="49" charset="0"/>
              </a:rPr>
              <a:t>scp</a:t>
            </a:r>
            <a:r>
              <a:rPr lang="en-US" sz="23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300" dirty="0" err="1">
                <a:latin typeface="Consolas" panose="020B0609020204030204" pitchFamily="49" charset="0"/>
                <a:cs typeface="Consolas" panose="020B0609020204030204" pitchFamily="49" charset="0"/>
              </a:rPr>
              <a:t>local_file</a:t>
            </a:r>
            <a:r>
              <a:rPr lang="en-US" sz="23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300" dirty="0">
                <a:latin typeface="Consolas" panose="020B0609020204030204" pitchFamily="49" charset="0"/>
                <a:cs typeface="Consolas" panose="020B0609020204030204" pitchFamily="49" charset="0"/>
                <a:hlinkClick r:id="rId3"/>
              </a:rPr>
              <a:t>CNet_ID@midway2.rcc.uchicago:</a:t>
            </a:r>
            <a:endParaRPr lang="en-US" sz="23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300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2300" dirty="0" err="1">
                <a:latin typeface="Consolas" panose="020B0609020204030204" pitchFamily="49" charset="0"/>
                <a:cs typeface="Consolas" panose="020B0609020204030204" pitchFamily="49" charset="0"/>
              </a:rPr>
              <a:t>scp</a:t>
            </a:r>
            <a:r>
              <a:rPr lang="en-US" sz="2300" dirty="0">
                <a:latin typeface="Consolas" panose="020B0609020204030204" pitchFamily="49" charset="0"/>
                <a:cs typeface="Consolas" panose="020B0609020204030204" pitchFamily="49" charset="0"/>
              </a:rPr>
              <a:t> -r –</a:t>
            </a:r>
            <a:r>
              <a:rPr lang="en-US" sz="2300" dirty="0" err="1">
                <a:latin typeface="Consolas" panose="020B0609020204030204" pitchFamily="49" charset="0"/>
                <a:cs typeface="Consolas" panose="020B0609020204030204" pitchFamily="49" charset="0"/>
              </a:rPr>
              <a:t>avzP</a:t>
            </a:r>
            <a:r>
              <a:rPr lang="en-US" sz="23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300" dirty="0" err="1">
                <a:latin typeface="Consolas" panose="020B0609020204030204" pitchFamily="49" charset="0"/>
                <a:cs typeface="Consolas" panose="020B0609020204030204" pitchFamily="49" charset="0"/>
              </a:rPr>
              <a:t>local_folder</a:t>
            </a:r>
            <a:r>
              <a:rPr lang="en-US" sz="23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300" dirty="0">
                <a:latin typeface="Consolas" panose="020B0609020204030204" pitchFamily="49" charset="0"/>
                <a:cs typeface="Consolas" panose="020B0609020204030204" pitchFamily="49" charset="0"/>
                <a:hlinkClick r:id="rId3"/>
              </a:rPr>
              <a:t>CNet_ID@midway2.rcc.uchicago:</a:t>
            </a:r>
            <a:endParaRPr lang="en-US" sz="23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300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</a:p>
          <a:p>
            <a:pPr marL="0" indent="0">
              <a:buNone/>
            </a:pPr>
            <a:r>
              <a:rPr lang="en-US" sz="2300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2300" dirty="0" err="1">
                <a:latin typeface="Consolas" panose="020B0609020204030204" pitchFamily="49" charset="0"/>
                <a:cs typeface="Consolas" panose="020B0609020204030204" pitchFamily="49" charset="0"/>
              </a:rPr>
              <a:t>rsync</a:t>
            </a:r>
            <a:r>
              <a:rPr lang="en-US" sz="2300" dirty="0">
                <a:latin typeface="Consolas" panose="020B0609020204030204" pitchFamily="49" charset="0"/>
                <a:cs typeface="Consolas" panose="020B0609020204030204" pitchFamily="49" charset="0"/>
              </a:rPr>
              <a:t> –</a:t>
            </a:r>
            <a:r>
              <a:rPr lang="en-US" sz="2300" dirty="0" err="1">
                <a:latin typeface="Consolas" panose="020B0609020204030204" pitchFamily="49" charset="0"/>
                <a:cs typeface="Consolas" panose="020B0609020204030204" pitchFamily="49" charset="0"/>
              </a:rPr>
              <a:t>avzP</a:t>
            </a:r>
            <a:r>
              <a:rPr lang="en-US" sz="23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300" dirty="0" err="1">
                <a:latin typeface="Consolas" panose="020B0609020204030204" pitchFamily="49" charset="0"/>
                <a:cs typeface="Consolas" panose="020B0609020204030204" pitchFamily="49" charset="0"/>
              </a:rPr>
              <a:t>local_file</a:t>
            </a:r>
            <a:r>
              <a:rPr lang="en-US" sz="23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300" dirty="0">
                <a:latin typeface="Consolas" panose="020B0609020204030204" pitchFamily="49" charset="0"/>
                <a:cs typeface="Consolas" panose="020B0609020204030204" pitchFamily="49" charset="0"/>
                <a:hlinkClick r:id="rId3"/>
              </a:rPr>
              <a:t>CNet_ID@midway2.rcc.uchicago:</a:t>
            </a:r>
            <a:endParaRPr lang="en-US" sz="23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300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2300" dirty="0" err="1">
                <a:latin typeface="Consolas" panose="020B0609020204030204" pitchFamily="49" charset="0"/>
                <a:cs typeface="Consolas" panose="020B0609020204030204" pitchFamily="49" charset="0"/>
              </a:rPr>
              <a:t>rsync</a:t>
            </a:r>
            <a:r>
              <a:rPr lang="en-US" sz="2300" dirty="0">
                <a:latin typeface="Consolas" panose="020B0609020204030204" pitchFamily="49" charset="0"/>
                <a:cs typeface="Consolas" panose="020B0609020204030204" pitchFamily="49" charset="0"/>
              </a:rPr>
              <a:t> –</a:t>
            </a:r>
            <a:r>
              <a:rPr lang="en-US" sz="2300" dirty="0" err="1">
                <a:latin typeface="Consolas" panose="020B0609020204030204" pitchFamily="49" charset="0"/>
                <a:cs typeface="Consolas" panose="020B0609020204030204" pitchFamily="49" charset="0"/>
              </a:rPr>
              <a:t>avzP</a:t>
            </a:r>
            <a:r>
              <a:rPr lang="en-US" sz="23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300" dirty="0" err="1">
                <a:latin typeface="Consolas" panose="020B0609020204030204" pitchFamily="49" charset="0"/>
                <a:cs typeface="Consolas" panose="020B0609020204030204" pitchFamily="49" charset="0"/>
              </a:rPr>
              <a:t>local_folder</a:t>
            </a:r>
            <a:r>
              <a:rPr lang="en-US" sz="23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300" dirty="0">
                <a:latin typeface="Consolas" panose="020B0609020204030204" pitchFamily="49" charset="0"/>
                <a:cs typeface="Consolas" panose="020B0609020204030204" pitchFamily="49" charset="0"/>
                <a:hlinkClick r:id="rId3"/>
              </a:rPr>
              <a:t>CNet_ID@midway2.rcc.uchicago:</a:t>
            </a:r>
            <a:endParaRPr lang="en-US" sz="23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sz="23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/>
              <a:t>Using a GUI-based tool (FileZilla for example) on Windows, Linux, or Mac set up as per FileZilla tab on </a:t>
            </a:r>
            <a:r>
              <a:rPr lang="en-US" dirty="0">
                <a:hlinkClick r:id="rId4"/>
              </a:rPr>
              <a:t>https://2fa.rcc.uchicago.edu/getstarted.html</a:t>
            </a:r>
            <a:endParaRPr lang="en-US" dirty="0"/>
          </a:p>
          <a:p>
            <a:endParaRPr lang="en-US" b="1" dirty="0">
              <a:solidFill>
                <a:srgbClr val="0000FF"/>
              </a:solidFill>
            </a:endParaRPr>
          </a:p>
          <a:p>
            <a:endParaRPr lang="en-US" sz="3100" b="1" dirty="0"/>
          </a:p>
          <a:p>
            <a:r>
              <a:rPr lang="en-US" sz="3100" b="1" dirty="0"/>
              <a:t>Globus Online</a:t>
            </a:r>
          </a:p>
          <a:p>
            <a:pPr marL="0" indent="0">
              <a:buNone/>
            </a:pPr>
            <a:r>
              <a:rPr lang="en-US" dirty="0"/>
              <a:t>     use endpoint: </a:t>
            </a:r>
            <a:r>
              <a:rPr lang="en-US" dirty="0" err="1"/>
              <a:t>ucrcc#midway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     </a:t>
            </a:r>
            <a:r>
              <a:rPr lang="en-US" dirty="0">
                <a:hlinkClick r:id="rId5"/>
              </a:rPr>
              <a:t>https://</a:t>
            </a:r>
            <a:r>
              <a:rPr lang="en-US" dirty="0" err="1">
                <a:hlinkClick r:id="rId5"/>
              </a:rPr>
              <a:t>globus.rcc.uchicago.edu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47" t="13464" r="38454" b="79477"/>
          <a:stretch/>
        </p:blipFill>
        <p:spPr bwMode="auto">
          <a:xfrm>
            <a:off x="1" y="6172200"/>
            <a:ext cx="91440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-36662"/>
            <a:ext cx="8229600" cy="1143000"/>
          </a:xfrm>
        </p:spPr>
        <p:txBody>
          <a:bodyPr/>
          <a:lstStyle/>
          <a:p>
            <a:r>
              <a:rPr lang="en-US" b="1" dirty="0">
                <a:solidFill>
                  <a:srgbClr val="0070C0"/>
                </a:solidFill>
              </a:rPr>
              <a:t>Transferring Files</a:t>
            </a:r>
          </a:p>
        </p:txBody>
      </p:sp>
      <p:pic>
        <p:nvPicPr>
          <p:cNvPr id="2" name="Picture 1" descr="Screen shot 2014-10-07 at 8.35.10 PM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0697" y="3899553"/>
            <a:ext cx="2790033" cy="2340028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21454-9842-364F-AE15-5087F31B435C}" type="slidenum">
              <a:rPr lang="en-US" smtClean="0"/>
              <a:t>35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81262E5-5F08-2944-9179-099278EC906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90787" y="6278504"/>
            <a:ext cx="4162425" cy="449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6232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creen shot 2014-09-28 at 5.26.24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7341" y="2746777"/>
            <a:ext cx="1940101" cy="164614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559" y="144243"/>
            <a:ext cx="8229600" cy="725926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rgbClr val="C00000"/>
                </a:solidFill>
                <a:cs typeface="Palatino Linotype"/>
              </a:rPr>
              <a:t>RCC Advanced Technical Support</a:t>
            </a:r>
          </a:p>
        </p:txBody>
      </p:sp>
      <p:pic>
        <p:nvPicPr>
          <p:cNvPr id="9" name="Picture 8" descr="Screen shot 2014-10-01 at 9.56.35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5642" y="1198654"/>
            <a:ext cx="1701800" cy="1918867"/>
          </a:xfrm>
          <a:prstGeom prst="rect">
            <a:avLst/>
          </a:prstGeom>
        </p:spPr>
      </p:pic>
      <p:pic>
        <p:nvPicPr>
          <p:cNvPr id="10" name="Picture 9" descr="Screen shot 2014-09-28 at 5.30.15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3059" y="1782854"/>
            <a:ext cx="1560281" cy="1589872"/>
          </a:xfrm>
          <a:prstGeom prst="rect">
            <a:avLst/>
          </a:prstGeom>
        </p:spPr>
      </p:pic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395377" y="5157299"/>
            <a:ext cx="8353243" cy="884947"/>
          </a:xfrm>
          <a:solidFill>
            <a:schemeClr val="bg1">
              <a:lumMod val="95000"/>
            </a:schemeClr>
          </a:solidFill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1900" dirty="0"/>
              <a:t>RCC defines </a:t>
            </a:r>
            <a:r>
              <a:rPr lang="en-US" sz="1900" b="1" dirty="0"/>
              <a:t>Computational Scientists</a:t>
            </a:r>
            <a:r>
              <a:rPr lang="en-US" sz="1900" dirty="0"/>
              <a:t> as RCC staff experienced in both primary research as well as computing and visualization techniques relevant to their field of expertise.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33559" y="1098200"/>
            <a:ext cx="559734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800" dirty="0"/>
              <a:t>Parallelization of serial codes</a:t>
            </a:r>
          </a:p>
          <a:p>
            <a:pPr marL="285750" indent="-285750">
              <a:buFont typeface="Arial"/>
              <a:buChar char="•"/>
            </a:pPr>
            <a:r>
              <a:rPr lang="en-US" sz="2800" dirty="0"/>
              <a:t>AI – Machine and Deep Learning  </a:t>
            </a:r>
          </a:p>
          <a:p>
            <a:pPr marL="285750" indent="-285750">
              <a:buFont typeface="Arial"/>
              <a:buChar char="•"/>
            </a:pPr>
            <a:r>
              <a:rPr lang="en-US" sz="2800" dirty="0"/>
              <a:t>Code development and optimization</a:t>
            </a:r>
          </a:p>
          <a:p>
            <a:pPr marL="742950" lvl="1" indent="-285750">
              <a:buFont typeface="Arial"/>
              <a:buChar char="•"/>
            </a:pPr>
            <a:r>
              <a:rPr lang="en-US" sz="2800" dirty="0"/>
              <a:t>E.g.: RCC consultants achieved up to 1300 times speed up</a:t>
            </a:r>
          </a:p>
          <a:p>
            <a:pPr marL="285750" indent="-285750">
              <a:buFont typeface="Arial"/>
              <a:buChar char="•"/>
            </a:pPr>
            <a:r>
              <a:rPr lang="en-US" sz="2800" dirty="0"/>
              <a:t>Software development</a:t>
            </a:r>
          </a:p>
          <a:p>
            <a:pPr marL="285750" indent="-285750">
              <a:buFont typeface="Arial"/>
              <a:buChar char="•"/>
            </a:pPr>
            <a:r>
              <a:rPr lang="en-US" sz="2800" dirty="0"/>
              <a:t>Application software development</a:t>
            </a:r>
          </a:p>
          <a:p>
            <a:pPr marL="285750" indent="-285750">
              <a:buFont typeface="Arial"/>
              <a:buChar char="•"/>
            </a:pPr>
            <a:r>
              <a:rPr lang="en-US" sz="2800" dirty="0"/>
              <a:t>Grant support</a:t>
            </a: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47" t="13464" r="38454" b="79477"/>
          <a:stretch/>
        </p:blipFill>
        <p:spPr bwMode="auto">
          <a:xfrm>
            <a:off x="1" y="6184900"/>
            <a:ext cx="91440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493E4-02CB-8D4F-8456-F135EEFE57C9}" type="slidenum">
              <a:rPr lang="en-US" smtClean="0"/>
              <a:t>36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AA52328-2602-194B-8650-71ADE68C10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90787" y="6278504"/>
            <a:ext cx="4162425" cy="449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98624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photo 2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428435" y="3699754"/>
            <a:ext cx="3581400" cy="26749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47" t="13464" r="38454" b="79477"/>
          <a:stretch/>
        </p:blipFill>
        <p:spPr bwMode="auto">
          <a:xfrm>
            <a:off x="1" y="6172200"/>
            <a:ext cx="91440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856" y="500177"/>
            <a:ext cx="8995144" cy="838200"/>
          </a:xfrm>
        </p:spPr>
        <p:txBody>
          <a:bodyPr>
            <a:noAutofit/>
          </a:bodyPr>
          <a:lstStyle/>
          <a:p>
            <a:r>
              <a:rPr lang="en-US" sz="3600" b="1" dirty="0">
                <a:solidFill>
                  <a:srgbClr val="0000FF"/>
                </a:solidFill>
                <a:latin typeface="+mn-lt"/>
                <a:cs typeface="Palatino Linotype"/>
              </a:rPr>
              <a:t>Workshops, Tutorials and Advanced Training  </a:t>
            </a:r>
            <a:br>
              <a:rPr lang="en-US" sz="4000" b="1" dirty="0">
                <a:solidFill>
                  <a:srgbClr val="0000FF"/>
                </a:solidFill>
                <a:latin typeface="Palatino Linotype"/>
                <a:cs typeface="Palatino Linotype"/>
              </a:rPr>
            </a:br>
            <a:endParaRPr lang="en-US" sz="4000" b="1" dirty="0">
              <a:solidFill>
                <a:srgbClr val="0000FF"/>
              </a:solidFill>
              <a:latin typeface="Palatino Linotype"/>
              <a:cs typeface="Palatino Linotype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4695" y="1406651"/>
            <a:ext cx="5331730" cy="4807723"/>
          </a:xfrm>
        </p:spPr>
        <p:txBody>
          <a:bodyPr>
            <a:normAutofit/>
          </a:bodyPr>
          <a:lstStyle/>
          <a:p>
            <a:r>
              <a:rPr lang="en-US" sz="3600" dirty="0"/>
              <a:t>Scheduled throughout the year</a:t>
            </a:r>
          </a:p>
          <a:p>
            <a:r>
              <a:rPr lang="en-US" sz="3600" dirty="0"/>
              <a:t>Invite software vendors</a:t>
            </a:r>
          </a:p>
          <a:p>
            <a:r>
              <a:rPr lang="en-US" sz="3600" dirty="0"/>
              <a:t>One on one </a:t>
            </a:r>
          </a:p>
          <a:p>
            <a:r>
              <a:rPr lang="en-US" sz="3600" dirty="0"/>
              <a:t>Hackathons</a:t>
            </a:r>
          </a:p>
          <a:p>
            <a:r>
              <a:rPr lang="en-US" sz="3600" dirty="0"/>
              <a:t>Boot camps</a:t>
            </a: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3537" y="1024263"/>
            <a:ext cx="3566880" cy="26758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21454-9842-364F-AE15-5087F31B435C}" type="slidenum">
              <a:rPr lang="en-US" smtClean="0"/>
              <a:t>37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2CC2D5B-3BDF-2745-99E1-F728A102B9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90787" y="6278504"/>
            <a:ext cx="4162425" cy="449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5662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486108" y="163818"/>
            <a:ext cx="8229600" cy="7507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002060"/>
                </a:solidFill>
              </a:rPr>
              <a:t>Workshops/Tutorials/Seminars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493E4-02CB-8D4F-8456-F135EEFE57C9}" type="slidenum">
              <a:rPr lang="en-US" smtClean="0"/>
              <a:t>38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046373" y="1470933"/>
            <a:ext cx="2393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Spring 2020 Workshops</a:t>
            </a:r>
          </a:p>
        </p:txBody>
      </p:sp>
      <p:sp>
        <p:nvSpPr>
          <p:cNvPr id="2" name="Rectangle 1"/>
          <p:cNvSpPr/>
          <p:nvPr/>
        </p:nvSpPr>
        <p:spPr>
          <a:xfrm>
            <a:off x="263083" y="833536"/>
            <a:ext cx="86756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https://rcc.uchicago.edu/support-and-services/workshops-and-training</a:t>
            </a:r>
            <a:endParaRPr lang="en-US" dirty="0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AF2C6C95-00B8-6749-B763-2CDB026C79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47" t="13464" r="38454" b="79477"/>
          <a:stretch/>
        </p:blipFill>
        <p:spPr bwMode="auto">
          <a:xfrm>
            <a:off x="1" y="6172200"/>
            <a:ext cx="91440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B827387-7A44-354D-A617-6CABC0352D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0787" y="6278504"/>
            <a:ext cx="4162425" cy="44954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41D6FE7-2188-4449-A7CA-AB78124C7B88}"/>
              </a:ext>
            </a:extLst>
          </p:cNvPr>
          <p:cNvSpPr txBox="1"/>
          <p:nvPr/>
        </p:nvSpPr>
        <p:spPr>
          <a:xfrm>
            <a:off x="839448" y="1907094"/>
            <a:ext cx="7811947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indent="-285750">
              <a:buFont typeface="Arial" panose="020B0604020202020204" pitchFamily="34" charset="0"/>
              <a:buChar char="•"/>
            </a:pPr>
            <a:r>
              <a:rPr lang="en-US" dirty="0"/>
              <a:t>1/21/20: Introduction to the RCC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1/28/20: Analysis of Genetic Data 1: inferring population structure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2/4/20: Introduction to ArcGIS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2/11/20: Intermediate ArcGIS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02/20/20: Introduction to Computer Vision in Python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02/25/20: Neural Networks for Word Vectors and Word Embeddings in Python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03/10/20: Performance Guidelines of Neural Network Models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03/17/20: Web Scraping and Text Parsing in Python</a:t>
            </a:r>
          </a:p>
          <a:p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193324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608BA-EB6C-9D4A-A3FC-5A86EC93C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6105"/>
            <a:ext cx="8229600" cy="1143000"/>
          </a:xfrm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E48014-E476-F64A-B016-B1C142D115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708525"/>
          </a:xfrm>
        </p:spPr>
        <p:txBody>
          <a:bodyPr>
            <a:normAutofit/>
          </a:bodyPr>
          <a:lstStyle/>
          <a:p>
            <a:r>
              <a:rPr lang="en-US" dirty="0"/>
              <a:t>The RCC offers variety of services including high-end computing to </a:t>
            </a:r>
            <a:r>
              <a:rPr lang="en-US" dirty="0" err="1"/>
              <a:t>UChicago</a:t>
            </a:r>
            <a:r>
              <a:rPr lang="en-US" dirty="0"/>
              <a:t> researchers. The Midway ecosystem includes compute, storage, and software</a:t>
            </a:r>
          </a:p>
          <a:p>
            <a:r>
              <a:rPr lang="en-US" dirty="0"/>
              <a:t>The MidwayR ecosystem includes compute, storage, and software for sensitive and regulated data (</a:t>
            </a:r>
            <a:r>
              <a:rPr lang="en-US" dirty="0">
                <a:hlinkClick r:id="rId2"/>
              </a:rPr>
              <a:t>securedata.uchicago.edu</a:t>
            </a:r>
            <a:r>
              <a:rPr lang="en-US" dirty="0"/>
              <a:t>)</a:t>
            </a:r>
          </a:p>
          <a:p>
            <a:r>
              <a:rPr lang="en-US" dirty="0"/>
              <a:t>Data lifecycle instrument: </a:t>
            </a:r>
            <a:r>
              <a:rPr lang="en-US" dirty="0" err="1"/>
              <a:t>DaLI</a:t>
            </a:r>
            <a:r>
              <a:rPr lang="en-US" dirty="0"/>
              <a:t> (</a:t>
            </a:r>
            <a:r>
              <a:rPr lang="en-US" dirty="0">
                <a:hlinkClick r:id="rId3"/>
              </a:rPr>
              <a:t>https://dali.uchicago.edu</a:t>
            </a:r>
            <a:r>
              <a:rPr lang="en-US" dirty="0"/>
              <a:t>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E3F9CB-DEF9-214F-8A57-A2EDD274DE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21454-9842-364F-AE15-5087F31B435C}" type="slidenum">
              <a:rPr lang="en-US" smtClean="0"/>
              <a:t>39</a:t>
            </a:fld>
            <a:endParaRPr lang="en-US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13E865AB-07F8-8441-B278-22FD1DD112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47" t="13464" r="38454" b="79477"/>
          <a:stretch/>
        </p:blipFill>
        <p:spPr bwMode="auto">
          <a:xfrm>
            <a:off x="1" y="6172200"/>
            <a:ext cx="91440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38E5BB0-47DA-B348-AE34-339BCF199F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90787" y="6278504"/>
            <a:ext cx="4162425" cy="449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4565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FF00"/>
                </a:solidFill>
              </a:rPr>
              <a:t>RCC Mission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20739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600" i="1" dirty="0">
                <a:solidFill>
                  <a:schemeClr val="bg1"/>
                </a:solidFill>
              </a:rPr>
              <a:t>The RCC mission is to </a:t>
            </a:r>
            <a:r>
              <a:rPr lang="en-US" sz="3600" b="1" i="1" dirty="0">
                <a:solidFill>
                  <a:schemeClr val="bg1"/>
                </a:solidFill>
              </a:rPr>
              <a:t>advance research and scholarship</a:t>
            </a:r>
            <a:r>
              <a:rPr lang="en-US" sz="3600" i="1" dirty="0">
                <a:solidFill>
                  <a:schemeClr val="bg1"/>
                </a:solidFill>
              </a:rPr>
              <a:t> by providing access to centrally managed </a:t>
            </a:r>
            <a:r>
              <a:rPr lang="en-US" sz="3600" b="1" i="1" dirty="0">
                <a:solidFill>
                  <a:schemeClr val="bg1"/>
                </a:solidFill>
              </a:rPr>
              <a:t>high-end computing</a:t>
            </a:r>
            <a:r>
              <a:rPr lang="en-US" sz="3600" i="1" dirty="0">
                <a:solidFill>
                  <a:schemeClr val="bg1"/>
                </a:solidFill>
              </a:rPr>
              <a:t>, </a:t>
            </a:r>
            <a:r>
              <a:rPr lang="en-US" sz="3600" b="1" i="1" dirty="0">
                <a:solidFill>
                  <a:schemeClr val="bg1"/>
                </a:solidFill>
              </a:rPr>
              <a:t>storage</a:t>
            </a:r>
            <a:r>
              <a:rPr lang="en-US" sz="3600" i="1" dirty="0">
                <a:solidFill>
                  <a:schemeClr val="bg1"/>
                </a:solidFill>
              </a:rPr>
              <a:t> and </a:t>
            </a:r>
            <a:r>
              <a:rPr lang="en-US" sz="3600" b="1" i="1" dirty="0">
                <a:solidFill>
                  <a:schemeClr val="bg1"/>
                </a:solidFill>
              </a:rPr>
              <a:t>visualization </a:t>
            </a:r>
            <a:r>
              <a:rPr lang="en-US" sz="3600" i="1" dirty="0">
                <a:solidFill>
                  <a:schemeClr val="bg1"/>
                </a:solidFill>
              </a:rPr>
              <a:t>resources. These resources include not just </a:t>
            </a:r>
            <a:r>
              <a:rPr lang="en-US" sz="3600" b="1" i="1" dirty="0">
                <a:solidFill>
                  <a:schemeClr val="bg1"/>
                </a:solidFill>
              </a:rPr>
              <a:t>hardware</a:t>
            </a:r>
            <a:r>
              <a:rPr lang="en-US" sz="3600" i="1" dirty="0">
                <a:solidFill>
                  <a:schemeClr val="bg1"/>
                </a:solidFill>
              </a:rPr>
              <a:t> and </a:t>
            </a:r>
            <a:r>
              <a:rPr lang="en-US" sz="3600" b="1" i="1" dirty="0">
                <a:solidFill>
                  <a:schemeClr val="bg1"/>
                </a:solidFill>
              </a:rPr>
              <a:t>software</a:t>
            </a:r>
            <a:r>
              <a:rPr lang="en-US" sz="3600" i="1" dirty="0">
                <a:solidFill>
                  <a:schemeClr val="bg1"/>
                </a:solidFill>
              </a:rPr>
              <a:t>, but also expert </a:t>
            </a:r>
            <a:r>
              <a:rPr lang="en-US" sz="3600" b="1" i="1" dirty="0">
                <a:solidFill>
                  <a:schemeClr val="bg1"/>
                </a:solidFill>
              </a:rPr>
              <a:t>technical user support</a:t>
            </a:r>
            <a:r>
              <a:rPr lang="en-US" sz="3600" i="1" dirty="0">
                <a:solidFill>
                  <a:schemeClr val="bg1"/>
                </a:solidFill>
              </a:rPr>
              <a:t>, </a:t>
            </a:r>
            <a:r>
              <a:rPr lang="en-US" sz="3600" b="1" i="1" dirty="0">
                <a:solidFill>
                  <a:schemeClr val="bg1"/>
                </a:solidFill>
              </a:rPr>
              <a:t>education</a:t>
            </a:r>
            <a:r>
              <a:rPr lang="en-US" sz="3600" i="1" dirty="0">
                <a:solidFill>
                  <a:schemeClr val="bg1"/>
                </a:solidFill>
              </a:rPr>
              <a:t> and </a:t>
            </a:r>
            <a:r>
              <a:rPr lang="en-US" sz="3600" b="1" i="1" dirty="0">
                <a:solidFill>
                  <a:schemeClr val="bg1"/>
                </a:solidFill>
              </a:rPr>
              <a:t>training.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47" t="13464" r="38454" b="79477"/>
          <a:stretch/>
        </p:blipFill>
        <p:spPr bwMode="auto">
          <a:xfrm>
            <a:off x="1" y="6172200"/>
            <a:ext cx="91440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21454-9842-364F-AE15-5087F31B435C}" type="slidenum">
              <a:rPr lang="en-US" smtClean="0"/>
              <a:t>4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F16E90E-FF95-E446-B85A-8E6B3B703D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0787" y="6278504"/>
            <a:ext cx="4162425" cy="449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01216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427041-DF73-5844-B8D2-19874E28C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C100F-774E-1645-9FD1-1DA7C241E4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The Midway user guide: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>
                <a:hlinkClick r:id="rId2"/>
              </a:rPr>
              <a:t>https://rcc.uchicago.edu/docs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Two factor authentication: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>
                <a:hlinkClick r:id="rId3"/>
              </a:rPr>
              <a:t>https://2fa.rcc.uchicago.edu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The Software Carpentry Linux lesson:</a:t>
            </a:r>
          </a:p>
          <a:p>
            <a:pPr marL="0" indent="0">
              <a:buNone/>
            </a:pPr>
            <a:r>
              <a:rPr lang="en-US" dirty="0"/>
              <a:t>	http://swcarpentry.github.io/shell-novice/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75444C-F76C-B045-8F74-AFB1C444F6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21454-9842-364F-AE15-5087F31B435C}" type="slidenum">
              <a:rPr lang="en-US" smtClean="0"/>
              <a:t>40</a:t>
            </a:fld>
            <a:endParaRPr lang="en-US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0533DA5C-912E-9946-9AD7-E03CD136CA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47" t="13464" r="38454" b="79477"/>
          <a:stretch/>
        </p:blipFill>
        <p:spPr bwMode="auto">
          <a:xfrm>
            <a:off x="1" y="6172200"/>
            <a:ext cx="91440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EF06305-F9B2-A74F-83F9-979AAB9FA6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90787" y="6278504"/>
            <a:ext cx="4162425" cy="449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97444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21454-9842-364F-AE15-5087F31B435C}" type="slidenum">
              <a:rPr lang="en-US" smtClean="0"/>
              <a:t>41</a:t>
            </a:fld>
            <a:endParaRPr lang="en-US" dirty="0"/>
          </a:p>
        </p:txBody>
      </p:sp>
      <p:sp>
        <p:nvSpPr>
          <p:cNvPr id="28" name="TextBox 4">
            <a:extLst>
              <a:ext uri="{FF2B5EF4-FFF2-40B4-BE49-F238E27FC236}">
                <a16:creationId xmlns:a16="http://schemas.microsoft.com/office/drawing/2014/main" id="{9FECFEC2-4955-B442-93CD-B794B36F63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5562600"/>
            <a:ext cx="6400800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endParaRPr lang="en-US" sz="600" dirty="0"/>
          </a:p>
        </p:txBody>
      </p:sp>
      <p:sp>
        <p:nvSpPr>
          <p:cNvPr id="29" name="TextBox 16">
            <a:extLst>
              <a:ext uri="{FF2B5EF4-FFF2-40B4-BE49-F238E27FC236}">
                <a16:creationId xmlns:a16="http://schemas.microsoft.com/office/drawing/2014/main" id="{54DEBC23-1D5C-8D4D-A265-69CA9410FC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3113" y="2240748"/>
            <a:ext cx="2667000" cy="1938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dirty="0">
                <a:solidFill>
                  <a:srgbClr val="FFFF00"/>
                </a:solidFill>
              </a:rPr>
              <a:t>A bottom–up approach to supporting  research computing</a:t>
            </a:r>
          </a:p>
        </p:txBody>
      </p:sp>
      <p:sp>
        <p:nvSpPr>
          <p:cNvPr id="30" name="Text Box 9">
            <a:extLst>
              <a:ext uri="{FF2B5EF4-FFF2-40B4-BE49-F238E27FC236}">
                <a16:creationId xmlns:a16="http://schemas.microsoft.com/office/drawing/2014/main" id="{1BCCE9FA-8F93-2549-B4AC-16E2C028AA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6882" y="730624"/>
            <a:ext cx="6706931" cy="6488943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9" tIns="45714" rIns="91429" bIns="45714">
            <a:spAutoFit/>
          </a:bodyPr>
          <a:lstStyle>
            <a:lvl1pPr marL="457200" indent="-457200">
              <a:tabLst>
                <a:tab pos="230188" algn="l"/>
                <a:tab pos="4572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1320800" indent="-228600">
              <a:tabLst>
                <a:tab pos="230188" algn="l"/>
                <a:tab pos="4572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tabLst>
                <a:tab pos="230188" algn="l"/>
                <a:tab pos="4572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tabLst>
                <a:tab pos="230188" algn="l"/>
                <a:tab pos="4572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tabLst>
                <a:tab pos="230188" algn="l"/>
                <a:tab pos="4572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230188" algn="l"/>
                <a:tab pos="4572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230188" algn="l"/>
                <a:tab pos="4572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230188" algn="l"/>
                <a:tab pos="4572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230188" algn="l"/>
                <a:tab pos="4572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lnSpc>
                <a:spcPct val="140000"/>
              </a:lnSpc>
              <a:spcBef>
                <a:spcPct val="50000"/>
              </a:spcBef>
            </a:pPr>
            <a:r>
              <a:rPr lang="en-US" sz="2000" dirty="0">
                <a:solidFill>
                  <a:schemeClr val="bg1"/>
                </a:solidFill>
              </a:rPr>
              <a:t>		</a:t>
            </a:r>
            <a:r>
              <a:rPr lang="en-US" dirty="0">
                <a:solidFill>
                  <a:schemeClr val="bg1"/>
                </a:solidFill>
              </a:rPr>
              <a:t>Contact:</a:t>
            </a:r>
          </a:p>
          <a:p>
            <a:pPr lvl="1">
              <a:lnSpc>
                <a:spcPct val="140000"/>
              </a:lnSpc>
              <a:spcBef>
                <a:spcPct val="25000"/>
              </a:spcBef>
              <a:buFontTx/>
              <a:buChar char="•"/>
            </a:pPr>
            <a:r>
              <a:rPr lang="en-US" dirty="0">
                <a:solidFill>
                  <a:schemeClr val="bg1"/>
                </a:solidFill>
              </a:rPr>
              <a:t>By email:  </a:t>
            </a:r>
            <a:r>
              <a:rPr lang="en-US" dirty="0" err="1">
                <a:solidFill>
                  <a:schemeClr val="bg1"/>
                </a:solidFill>
              </a:rPr>
              <a:t>help@rcc.uchicago.edu</a:t>
            </a:r>
            <a:endParaRPr lang="en-US" dirty="0">
              <a:solidFill>
                <a:schemeClr val="bg1"/>
              </a:solidFill>
            </a:endParaRPr>
          </a:p>
          <a:p>
            <a:pPr lvl="1">
              <a:lnSpc>
                <a:spcPct val="140000"/>
              </a:lnSpc>
              <a:spcBef>
                <a:spcPct val="25000"/>
              </a:spcBef>
              <a:buFontTx/>
              <a:buChar char="•"/>
            </a:pPr>
            <a:r>
              <a:rPr lang="en-US" dirty="0">
                <a:solidFill>
                  <a:schemeClr val="bg1"/>
                </a:solidFill>
              </a:rPr>
              <a:t>Web:   </a:t>
            </a:r>
            <a:r>
              <a:rPr lang="en-US" dirty="0" err="1">
                <a:solidFill>
                  <a:schemeClr val="bg1"/>
                </a:solidFill>
              </a:rPr>
              <a:t>rcc.uchicago.edu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  <a:p>
            <a:pPr lvl="1">
              <a:lnSpc>
                <a:spcPct val="140000"/>
              </a:lnSpc>
              <a:spcBef>
                <a:spcPct val="25000"/>
              </a:spcBef>
              <a:buFontTx/>
              <a:buChar char="•"/>
            </a:pPr>
            <a:r>
              <a:rPr lang="en-US" dirty="0">
                <a:solidFill>
                  <a:schemeClr val="bg1"/>
                </a:solidFill>
              </a:rPr>
              <a:t>Phone: 773-795-2667</a:t>
            </a:r>
          </a:p>
          <a:p>
            <a:pPr lvl="1">
              <a:lnSpc>
                <a:spcPct val="140000"/>
              </a:lnSpc>
              <a:spcBef>
                <a:spcPct val="25000"/>
              </a:spcBef>
              <a:buFontTx/>
              <a:buChar char="•"/>
            </a:pPr>
            <a:r>
              <a:rPr lang="en-US" dirty="0">
                <a:solidFill>
                  <a:schemeClr val="bg1"/>
                </a:solidFill>
              </a:rPr>
              <a:t>In person: </a:t>
            </a:r>
          </a:p>
          <a:p>
            <a:pPr lvl="4">
              <a:lnSpc>
                <a:spcPct val="140000"/>
              </a:lnSpc>
              <a:spcBef>
                <a:spcPct val="25000"/>
              </a:spcBef>
              <a:buFontTx/>
              <a:buChar char="•"/>
            </a:pPr>
            <a:r>
              <a:rPr lang="en-US" dirty="0">
                <a:solidFill>
                  <a:schemeClr val="bg1"/>
                </a:solidFill>
              </a:rPr>
              <a:t> 5607 S Drexel Avenue</a:t>
            </a:r>
          </a:p>
          <a:p>
            <a:pPr lvl="4">
              <a:lnSpc>
                <a:spcPct val="140000"/>
              </a:lnSpc>
              <a:spcBef>
                <a:spcPct val="25000"/>
              </a:spcBef>
              <a:buFontTx/>
              <a:buChar char="•"/>
            </a:pPr>
            <a:r>
              <a:rPr lang="en-US" dirty="0">
                <a:solidFill>
                  <a:schemeClr val="bg1"/>
                </a:solidFill>
              </a:rPr>
              <a:t> Regenstein – Room 216</a:t>
            </a:r>
          </a:p>
          <a:p>
            <a:pPr lvl="1">
              <a:lnSpc>
                <a:spcPct val="140000"/>
              </a:lnSpc>
              <a:spcBef>
                <a:spcPct val="25000"/>
              </a:spcBef>
              <a:buFontTx/>
              <a:buChar char="•"/>
            </a:pPr>
            <a:r>
              <a:rPr lang="en-US" dirty="0">
                <a:solidFill>
                  <a:schemeClr val="bg1"/>
                </a:solidFill>
              </a:rPr>
              <a:t>Workshops and Tutorials:</a:t>
            </a:r>
          </a:p>
          <a:p>
            <a:pPr lvl="1">
              <a:lnSpc>
                <a:spcPct val="140000"/>
              </a:lnSpc>
              <a:spcBef>
                <a:spcPct val="25000"/>
              </a:spcBef>
              <a:buFontTx/>
              <a:buChar char="•"/>
            </a:pPr>
            <a:r>
              <a:rPr lang="en-US" dirty="0">
                <a:solidFill>
                  <a:schemeClr val="bg1"/>
                </a:solidFill>
              </a:rPr>
              <a:t>http://</a:t>
            </a:r>
            <a:r>
              <a:rPr lang="en-US" dirty="0" err="1">
                <a:solidFill>
                  <a:schemeClr val="bg1"/>
                </a:solidFill>
              </a:rPr>
              <a:t>rcc.uchicago.edu</a:t>
            </a:r>
            <a:r>
              <a:rPr lang="en-US" dirty="0">
                <a:solidFill>
                  <a:schemeClr val="bg1"/>
                </a:solidFill>
              </a:rPr>
              <a:t>/services/</a:t>
            </a:r>
            <a:r>
              <a:rPr lang="en-US" dirty="0" err="1">
                <a:solidFill>
                  <a:schemeClr val="bg1"/>
                </a:solidFill>
              </a:rPr>
              <a:t>training.html</a:t>
            </a:r>
            <a:endParaRPr lang="en-US" dirty="0">
              <a:solidFill>
                <a:schemeClr val="bg1"/>
              </a:solidFill>
            </a:endParaRPr>
          </a:p>
          <a:p>
            <a:pPr>
              <a:lnSpc>
                <a:spcPct val="140000"/>
              </a:lnSpc>
              <a:spcBef>
                <a:spcPct val="25000"/>
              </a:spcBef>
            </a:pPr>
            <a:r>
              <a:rPr lang="en-US" sz="2000" dirty="0">
                <a:solidFill>
                  <a:schemeClr val="bg1"/>
                </a:solidFill>
              </a:rPr>
              <a:t>				</a:t>
            </a:r>
          </a:p>
        </p:txBody>
      </p:sp>
      <p:sp>
        <p:nvSpPr>
          <p:cNvPr id="32" name="Rectangle 8">
            <a:extLst>
              <a:ext uri="{FF2B5EF4-FFF2-40B4-BE49-F238E27FC236}">
                <a16:creationId xmlns:a16="http://schemas.microsoft.com/office/drawing/2014/main" id="{27EB5ACE-5B80-F84E-869E-98F33658A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52812" y="396528"/>
            <a:ext cx="2203872" cy="6463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lIns="91429" tIns="45714" rIns="91429" bIns="45714">
            <a:spAutoFit/>
          </a:bodyPr>
          <a:lstStyle/>
          <a:p>
            <a:pPr algn="ctr"/>
            <a:r>
              <a:rPr lang="en-US" sz="3600" dirty="0">
                <a:solidFill>
                  <a:srgbClr val="FFFF00"/>
                </a:solidFill>
              </a:rPr>
              <a:t>RCC Help</a:t>
            </a:r>
          </a:p>
        </p:txBody>
      </p:sp>
    </p:spTree>
    <p:extLst>
      <p:ext uri="{BB962C8B-B14F-4D97-AF65-F5344CB8AC3E}">
        <p14:creationId xmlns:p14="http://schemas.microsoft.com/office/powerpoint/2010/main" val="41717811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creen shot 2013-10-04 at 9.38.54 PM.png">
            <a:extLst>
              <a:ext uri="{FF2B5EF4-FFF2-40B4-BE49-F238E27FC236}">
                <a16:creationId xmlns:a16="http://schemas.microsoft.com/office/drawing/2014/main" id="{C88BF6E3-693D-BD4E-8B50-ED40D99D29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9505" y="0"/>
            <a:ext cx="1754495" cy="62366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B42D541-4627-F547-B1D6-E187E5E684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9505" y="4639000"/>
            <a:ext cx="1817505" cy="160683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F4EEFE-66A1-D449-85EA-E29E78E3A7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91447" y="4313"/>
            <a:ext cx="8229600" cy="1143000"/>
          </a:xfrm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Who and Where we are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B4EAC1-0453-6348-B07E-6C8FB08ADC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8705" y="1088629"/>
            <a:ext cx="8229600" cy="4745778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rgbClr val="0070C0"/>
                </a:solidFill>
              </a:rPr>
              <a:t>Who</a:t>
            </a:r>
          </a:p>
          <a:p>
            <a:pPr marL="857250" lvl="2" indent="0">
              <a:buNone/>
            </a:pPr>
            <a:r>
              <a:rPr lang="en-US" dirty="0"/>
              <a:t>The RCC is a unit in the Office of Research </a:t>
            </a:r>
          </a:p>
          <a:p>
            <a:pPr marL="857250" lvl="2" indent="0">
              <a:buNone/>
            </a:pPr>
            <a:r>
              <a:rPr lang="en-US" dirty="0"/>
              <a:t>and National Laboratories</a:t>
            </a:r>
          </a:p>
          <a:p>
            <a:r>
              <a:rPr lang="en-US" dirty="0">
                <a:solidFill>
                  <a:srgbClr val="0070C0"/>
                </a:solidFill>
              </a:rPr>
              <a:t>Where are we located?</a:t>
            </a:r>
          </a:p>
          <a:p>
            <a:pPr lvl="1"/>
            <a:r>
              <a:rPr lang="en-US" dirty="0"/>
              <a:t>Regenstein room 216: A Go-To Place</a:t>
            </a:r>
          </a:p>
          <a:p>
            <a:pPr lvl="1"/>
            <a:r>
              <a:rPr lang="en-US" dirty="0"/>
              <a:t>Central office: Located at 5607 S. Drexel Ave</a:t>
            </a:r>
          </a:p>
          <a:p>
            <a:pPr lvl="1"/>
            <a:r>
              <a:rPr lang="en-US" dirty="0"/>
              <a:t>Zar Room: Data Visualization Lab</a:t>
            </a:r>
          </a:p>
          <a:p>
            <a:pPr lvl="1"/>
            <a:r>
              <a:rPr lang="en-US" dirty="0"/>
              <a:t>Data center: 6045 S. Kenwood Ave</a:t>
            </a:r>
          </a:p>
          <a:p>
            <a:pPr lvl="1"/>
            <a:r>
              <a:rPr lang="en-US" dirty="0"/>
              <a:t>Website: </a:t>
            </a:r>
            <a:r>
              <a:rPr lang="en-US" dirty="0">
                <a:hlinkClick r:id="rId4"/>
              </a:rPr>
              <a:t>https://rcc.uchicago.edu</a:t>
            </a:r>
            <a:endParaRPr lang="en-US" dirty="0"/>
          </a:p>
          <a:p>
            <a:pPr lvl="1"/>
            <a:r>
              <a:rPr lang="en-US" dirty="0"/>
              <a:t>Help line: help@rcc.uchicago.edu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A5BE2D-E405-AE41-8994-0898AAB41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21454-9842-364F-AE15-5087F31B435C}" type="slidenum">
              <a:rPr lang="en-US" smtClean="0"/>
              <a:t>5</a:t>
            </a:fld>
            <a:endParaRPr lang="en-US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54BD9240-DECD-F941-9760-029CA4F3B1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47" t="13464" r="38454" b="79477"/>
          <a:stretch/>
        </p:blipFill>
        <p:spPr bwMode="auto">
          <a:xfrm>
            <a:off x="0" y="6145837"/>
            <a:ext cx="9207010" cy="8147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838A8B8-86F7-DB4B-A80D-F280F93FB7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90787" y="6278504"/>
            <a:ext cx="4162425" cy="449542"/>
          </a:xfrm>
          <a:prstGeom prst="rect">
            <a:avLst/>
          </a:prstGeom>
        </p:spPr>
      </p:pic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BAB8F305-8A3D-FA42-813A-96CBD412D0B0}"/>
              </a:ext>
            </a:extLst>
          </p:cNvPr>
          <p:cNvSpPr txBox="1">
            <a:spLocks/>
          </p:cNvSpPr>
          <p:nvPr/>
        </p:nvSpPr>
        <p:spPr>
          <a:xfrm>
            <a:off x="7389505" y="4405928"/>
            <a:ext cx="1817505" cy="365125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txBody>
          <a:bodyPr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>
                <a:solidFill>
                  <a:schemeClr val="bg1"/>
                </a:solidFill>
                <a:latin typeface="Gotham Light"/>
                <a:cs typeface="Gotham Light"/>
              </a:rPr>
              <a:t>TACC</a:t>
            </a:r>
          </a:p>
        </p:txBody>
      </p:sp>
      <p:pic>
        <p:nvPicPr>
          <p:cNvPr id="10" name="Picture 9" descr="Screen shot 2012-04-03 at 9.41.48 PM.png">
            <a:extLst>
              <a:ext uri="{FF2B5EF4-FFF2-40B4-BE49-F238E27FC236}">
                <a16:creationId xmlns:a16="http://schemas.microsoft.com/office/drawing/2014/main" id="{BAB907CC-DA1C-AB41-AD99-7832F27C608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522976"/>
            <a:ext cx="1886478" cy="1437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8188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47" t="13464" r="38454" b="79477"/>
          <a:stretch/>
        </p:blipFill>
        <p:spPr bwMode="auto">
          <a:xfrm>
            <a:off x="1" y="6247082"/>
            <a:ext cx="9144000" cy="6109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3" name="Rounded Rectangle 22"/>
          <p:cNvSpPr/>
          <p:nvPr/>
        </p:nvSpPr>
        <p:spPr>
          <a:xfrm>
            <a:off x="250825" y="1060330"/>
            <a:ext cx="8639175" cy="901324"/>
          </a:xfrm>
          <a:prstGeom prst="roundRect">
            <a:avLst>
              <a:gd name="adj" fmla="val 21384"/>
            </a:avLst>
          </a:prstGeom>
          <a:gradFill flip="none" rotWithShape="1">
            <a:gsLst>
              <a:gs pos="0">
                <a:schemeClr val="bg1">
                  <a:lumMod val="50000"/>
                  <a:tint val="66000"/>
                  <a:satMod val="160000"/>
                  <a:alpha val="0"/>
                </a:schemeClr>
              </a:gs>
              <a:gs pos="50000">
                <a:schemeClr val="bg1">
                  <a:lumMod val="50000"/>
                  <a:tint val="44500"/>
                  <a:satMod val="160000"/>
                  <a:alpha val="51000"/>
                </a:schemeClr>
              </a:gs>
              <a:gs pos="100000">
                <a:schemeClr val="bg1">
                  <a:lumMod val="50000"/>
                  <a:tint val="23500"/>
                  <a:satMod val="16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ja-JP" altLang="en-US" sz="20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“</a:t>
            </a:r>
            <a:r>
              <a:rPr lang="en-US" altLang="ja-JP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P</a:t>
            </a:r>
            <a:r>
              <a:rPr lang="en-US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rovide access to hardware (computing, storage, and visualization resources), software and advanced technical support</a:t>
            </a:r>
            <a:r>
              <a:rPr lang="ja-JP" altLang="en-US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”</a:t>
            </a:r>
            <a:endParaRPr lang="en-US" sz="20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6107113" y="1839764"/>
            <a:ext cx="2798762" cy="4121150"/>
          </a:xfrm>
          <a:prstGeom prst="roundRect">
            <a:avLst>
              <a:gd name="adj" fmla="val 11552"/>
            </a:avLst>
          </a:prstGeom>
          <a:gradFill flip="none" rotWithShape="1">
            <a:gsLst>
              <a:gs pos="0">
                <a:schemeClr val="accent3">
                  <a:shade val="30000"/>
                  <a:satMod val="115000"/>
                </a:schemeClr>
              </a:gs>
              <a:gs pos="50000">
                <a:schemeClr val="accent3">
                  <a:shade val="67500"/>
                  <a:satMod val="115000"/>
                </a:schemeClr>
              </a:gs>
              <a:gs pos="100000">
                <a:schemeClr val="accent3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24" name="Rounded Rectangle 23"/>
          <p:cNvSpPr/>
          <p:nvPr/>
        </p:nvSpPr>
        <p:spPr>
          <a:xfrm>
            <a:off x="255588" y="1828800"/>
            <a:ext cx="2798762" cy="4121150"/>
          </a:xfrm>
          <a:prstGeom prst="roundRect">
            <a:avLst>
              <a:gd name="adj" fmla="val 11552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27" name="Rounded Rectangle 26"/>
          <p:cNvSpPr/>
          <p:nvPr/>
        </p:nvSpPr>
        <p:spPr>
          <a:xfrm>
            <a:off x="3179763" y="1828800"/>
            <a:ext cx="2784475" cy="4121150"/>
          </a:xfrm>
          <a:prstGeom prst="roundRect">
            <a:avLst>
              <a:gd name="adj" fmla="val 11552"/>
            </a:avLst>
          </a:prstGeom>
          <a:gradFill flip="none" rotWithShape="1">
            <a:gsLst>
              <a:gs pos="0">
                <a:schemeClr val="accent2">
                  <a:shade val="30000"/>
                  <a:satMod val="115000"/>
                </a:schemeClr>
              </a:gs>
              <a:gs pos="50000">
                <a:schemeClr val="accent2">
                  <a:shade val="67500"/>
                  <a:satMod val="115000"/>
                </a:schemeClr>
              </a:gs>
              <a:gs pos="100000">
                <a:schemeClr val="accent2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860851" y="2209800"/>
            <a:ext cx="158739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2400" b="1" dirty="0">
                <a:solidFill>
                  <a:srgbClr val="FFFF00"/>
                </a:solidFill>
                <a:effectLst>
                  <a:glow rad="101600">
                    <a:schemeClr val="tx1">
                      <a:alpha val="40000"/>
                    </a:schemeClr>
                  </a:glow>
                </a:effectLst>
                <a:latin typeface="Arial" pitchFamily="-111" charset="0"/>
                <a:ea typeface="ＭＳ Ｐゴシック" pitchFamily="-111" charset="-128"/>
                <a:cs typeface="ＭＳ Ｐゴシック" pitchFamily="-111" charset="-128"/>
              </a:rPr>
              <a:t>Hardware</a:t>
            </a:r>
            <a:r>
              <a:rPr lang="en-US" sz="2400" b="1" dirty="0">
                <a:solidFill>
                  <a:schemeClr val="bg1"/>
                </a:solidFill>
                <a:effectLst>
                  <a:glow rad="101600">
                    <a:schemeClr val="tx1">
                      <a:alpha val="40000"/>
                    </a:schemeClr>
                  </a:glow>
                </a:effectLst>
                <a:ea typeface="ＭＳ Ｐゴシック" pitchFamily="-111" charset="-128"/>
                <a:cs typeface="ＭＳ Ｐゴシック" pitchFamily="-111" charset="-128"/>
              </a:rPr>
              <a:t> </a:t>
            </a:r>
          </a:p>
        </p:txBody>
      </p:sp>
      <p:sp>
        <p:nvSpPr>
          <p:cNvPr id="32" name="Rectangle 31"/>
          <p:cNvSpPr/>
          <p:nvPr/>
        </p:nvSpPr>
        <p:spPr>
          <a:xfrm>
            <a:off x="3839765" y="2209800"/>
            <a:ext cx="148445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2400" b="1" dirty="0">
                <a:solidFill>
                  <a:srgbClr val="FFFF00"/>
                </a:solidFill>
                <a:effectLst>
                  <a:glow rad="101600">
                    <a:schemeClr val="tx1">
                      <a:alpha val="40000"/>
                    </a:schemeClr>
                  </a:glow>
                </a:effectLst>
                <a:latin typeface="Arial" pitchFamily="-111" charset="0"/>
                <a:ea typeface="ＭＳ Ｐゴシック" pitchFamily="-111" charset="-128"/>
                <a:cs typeface="ＭＳ Ｐゴシック" pitchFamily="-111" charset="-128"/>
              </a:rPr>
              <a:t>Software</a:t>
            </a:r>
            <a:endParaRPr lang="en-US" sz="2400" b="1" dirty="0">
              <a:solidFill>
                <a:srgbClr val="FFFF00"/>
              </a:solidFill>
              <a:effectLst>
                <a:glow rad="101600">
                  <a:schemeClr val="tx1">
                    <a:alpha val="40000"/>
                  </a:schemeClr>
                </a:glow>
              </a:effectLst>
              <a:ea typeface="ＭＳ Ｐゴシック" pitchFamily="-111" charset="-128"/>
              <a:cs typeface="ＭＳ Ｐゴシック" pitchFamily="-111" charset="-128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6138560" y="2234704"/>
            <a:ext cx="2735689" cy="4462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2300" b="1" dirty="0">
                <a:solidFill>
                  <a:srgbClr val="FFFF00"/>
                </a:solidFill>
                <a:effectLst>
                  <a:glow rad="101600">
                    <a:schemeClr val="tx1">
                      <a:alpha val="40000"/>
                    </a:schemeClr>
                  </a:glow>
                </a:effectLst>
                <a:latin typeface="Arial" pitchFamily="-111" charset="0"/>
                <a:ea typeface="ＭＳ Ｐゴシック" pitchFamily="-111" charset="-128"/>
                <a:cs typeface="ＭＳ Ｐゴシック" pitchFamily="-111" charset="-128"/>
              </a:rPr>
              <a:t>Technical Support</a:t>
            </a:r>
            <a:endParaRPr lang="en-US" sz="2300" b="1" dirty="0">
              <a:solidFill>
                <a:srgbClr val="FFFF00"/>
              </a:solidFill>
              <a:effectLst>
                <a:glow rad="101600">
                  <a:schemeClr val="tx1">
                    <a:alpha val="40000"/>
                  </a:schemeClr>
                </a:glow>
              </a:effectLst>
              <a:ea typeface="ＭＳ Ｐゴシック" pitchFamily="-111" charset="-128"/>
              <a:cs typeface="ＭＳ Ｐゴシック" pitchFamily="-111" charset="-128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255588" y="3124200"/>
            <a:ext cx="2798762" cy="7239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90000"/>
              </a:lnSpc>
            </a:pPr>
            <a:r>
              <a:rPr 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808080"/>
                  </a:outerShdw>
                </a:effectLst>
                <a:latin typeface="Arial" charset="0"/>
                <a:ea typeface="ＭＳ Ｐゴシック" charset="0"/>
                <a:cs typeface="ＭＳ Ｐゴシック" charset="0"/>
              </a:rPr>
              <a:t>High End Computing</a:t>
            </a:r>
          </a:p>
          <a:p>
            <a:pPr algn="ctr">
              <a:lnSpc>
                <a:spcPct val="90000"/>
              </a:lnSpc>
            </a:pPr>
            <a:r>
              <a:rPr 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808080"/>
                  </a:outerShdw>
                </a:effectLst>
                <a:latin typeface="Arial" charset="0"/>
                <a:ea typeface="ＭＳ Ｐゴシック" charset="0"/>
                <a:cs typeface="ＭＳ Ｐゴシック" charset="0"/>
              </a:rPr>
              <a:t>Tightly and Loosely coupled nodes</a:t>
            </a:r>
          </a:p>
        </p:txBody>
      </p:sp>
      <p:sp>
        <p:nvSpPr>
          <p:cNvPr id="35" name="Rectangle 34"/>
          <p:cNvSpPr/>
          <p:nvPr/>
        </p:nvSpPr>
        <p:spPr>
          <a:xfrm>
            <a:off x="255588" y="4038600"/>
            <a:ext cx="2798762" cy="7239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90000"/>
              </a:lnSpc>
            </a:pPr>
            <a:endParaRPr lang="en-US" sz="1600" dirty="0">
              <a:solidFill>
                <a:schemeClr val="bg1"/>
              </a:solidFill>
              <a:effectLst>
                <a:outerShdw blurRad="38100" dist="38100" dir="2700000" algn="tl">
                  <a:srgbClr val="808080"/>
                </a:outerShdw>
              </a:effectLst>
              <a:latin typeface="Arial" charset="0"/>
              <a:ea typeface="ＭＳ Ｐゴシック" charset="0"/>
              <a:cs typeface="ＭＳ Ｐゴシック" charset="0"/>
            </a:endParaRPr>
          </a:p>
          <a:p>
            <a:pPr algn="ctr">
              <a:lnSpc>
                <a:spcPct val="90000"/>
              </a:lnSpc>
            </a:pPr>
            <a:r>
              <a:rPr 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808080"/>
                  </a:outerShdw>
                </a:effectLst>
                <a:latin typeface="Arial" charset="0"/>
                <a:ea typeface="ＭＳ Ｐゴシック" charset="0"/>
                <a:cs typeface="ＭＳ Ｐゴシック" charset="0"/>
              </a:rPr>
              <a:t>Research Storage </a:t>
            </a:r>
          </a:p>
          <a:p>
            <a:pPr algn="ctr">
              <a:lnSpc>
                <a:spcPct val="90000"/>
              </a:lnSpc>
            </a:pPr>
            <a:r>
              <a:rPr 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808080"/>
                  </a:outerShdw>
                </a:effectLst>
                <a:latin typeface="Arial" charset="0"/>
                <a:ea typeface="ＭＳ Ｐゴシック" charset="0"/>
                <a:cs typeface="ＭＳ Ｐゴシック" charset="0"/>
              </a:rPr>
              <a:t>Data Management and Backup</a:t>
            </a:r>
            <a:br>
              <a:rPr 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808080"/>
                  </a:outerShdw>
                </a:effectLst>
                <a:latin typeface="Arial" charset="0"/>
                <a:ea typeface="ＭＳ Ｐゴシック" charset="0"/>
                <a:cs typeface="ＭＳ Ｐゴシック" charset="0"/>
              </a:rPr>
            </a:br>
            <a:endParaRPr lang="en-US" sz="1600" dirty="0">
              <a:solidFill>
                <a:schemeClr val="bg1"/>
              </a:solidFill>
              <a:effectLst>
                <a:outerShdw blurRad="38100" dist="38100" dir="2700000" algn="tl">
                  <a:srgbClr val="808080"/>
                </a:outerShdw>
              </a:effectLst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255588" y="4953000"/>
            <a:ext cx="2798762" cy="7239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90000"/>
              </a:lnSpc>
            </a:pPr>
            <a:r>
              <a:rPr 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808080"/>
                  </a:outerShdw>
                </a:effectLst>
                <a:latin typeface="Arial" charset="0"/>
                <a:ea typeface="ＭＳ Ｐゴシック" charset="0"/>
                <a:cs typeface="ＭＳ Ｐゴシック" charset="0"/>
              </a:rPr>
              <a:t>Special Hardware </a:t>
            </a:r>
            <a:br>
              <a:rPr 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808080"/>
                  </a:outerShdw>
                </a:effectLst>
                <a:latin typeface="Arial" charset="0"/>
                <a:ea typeface="ＭＳ Ｐゴシック" charset="0"/>
                <a:cs typeface="ＭＳ Ｐゴシック" charset="0"/>
              </a:rPr>
            </a:br>
            <a:r>
              <a:rPr 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808080"/>
                  </a:outerShdw>
                </a:effectLst>
                <a:latin typeface="Arial" charset="0"/>
                <a:ea typeface="ＭＳ Ｐゴシック" charset="0"/>
                <a:cs typeface="ＭＳ Ｐゴシック" charset="0"/>
              </a:rPr>
              <a:t>GPU, Shared memory, </a:t>
            </a:r>
            <a:r>
              <a:rPr lang="en-US" sz="1200" dirty="0" err="1">
                <a:solidFill>
                  <a:schemeClr val="bg1"/>
                </a:solidFill>
                <a:effectLst>
                  <a:outerShdw blurRad="38100" dist="38100" dir="2700000" algn="tl">
                    <a:srgbClr val="808080"/>
                  </a:outerShdw>
                </a:effectLst>
                <a:latin typeface="Arial" charset="0"/>
                <a:ea typeface="ＭＳ Ｐゴシック" charset="0"/>
                <a:cs typeface="ＭＳ Ｐゴシック" charset="0"/>
              </a:rPr>
              <a:t>NVme</a:t>
            </a:r>
            <a:r>
              <a:rPr 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808080"/>
                  </a:outerShdw>
                </a:effectLst>
                <a:latin typeface="Arial" charset="0"/>
                <a:ea typeface="ＭＳ Ｐゴシック" charset="0"/>
                <a:cs typeface="ＭＳ Ｐゴシック" charset="0"/>
              </a:rPr>
              <a:t> </a:t>
            </a:r>
          </a:p>
        </p:txBody>
      </p:sp>
      <p:sp>
        <p:nvSpPr>
          <p:cNvPr id="37" name="Rectangle 36"/>
          <p:cNvSpPr/>
          <p:nvPr/>
        </p:nvSpPr>
        <p:spPr>
          <a:xfrm>
            <a:off x="3176588" y="3124200"/>
            <a:ext cx="2787650" cy="7239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90000"/>
              </a:lnSpc>
              <a:defRPr/>
            </a:pPr>
            <a:r>
              <a:rPr lang="en-US" sz="1600" dirty="0">
                <a:solidFill>
                  <a:schemeClr val="bg1"/>
                </a:solidFill>
              </a:rPr>
              <a:t>Commercial software</a:t>
            </a:r>
          </a:p>
          <a:p>
            <a:pPr algn="ctr">
              <a:lnSpc>
                <a:spcPct val="90000"/>
              </a:lnSpc>
              <a:defRPr/>
            </a:pPr>
            <a:r>
              <a:rPr lang="en-US" sz="1600" dirty="0">
                <a:solidFill>
                  <a:schemeClr val="bg1"/>
                </a:solidFill>
              </a:rPr>
              <a:t>Licensing</a:t>
            </a:r>
          </a:p>
        </p:txBody>
      </p:sp>
      <p:sp>
        <p:nvSpPr>
          <p:cNvPr id="38" name="Rectangle 37"/>
          <p:cNvSpPr/>
          <p:nvPr/>
        </p:nvSpPr>
        <p:spPr>
          <a:xfrm>
            <a:off x="3176588" y="4038600"/>
            <a:ext cx="2787650" cy="7239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90000"/>
              </a:lnSpc>
              <a:defRPr/>
            </a:pPr>
            <a:r>
              <a:rPr lang="en-US" sz="1600" dirty="0">
                <a:solidFill>
                  <a:schemeClr val="bg1"/>
                </a:solidFill>
              </a:rPr>
              <a:t>Public/Community</a:t>
            </a:r>
          </a:p>
          <a:p>
            <a:pPr algn="ctr">
              <a:lnSpc>
                <a:spcPct val="90000"/>
              </a:lnSpc>
              <a:defRPr/>
            </a:pPr>
            <a:r>
              <a:rPr lang="en-US" sz="1600" dirty="0">
                <a:solidFill>
                  <a:schemeClr val="bg1"/>
                </a:solidFill>
              </a:rPr>
              <a:t>codes  </a:t>
            </a:r>
          </a:p>
        </p:txBody>
      </p:sp>
      <p:sp>
        <p:nvSpPr>
          <p:cNvPr id="39" name="Rectangle 38"/>
          <p:cNvSpPr/>
          <p:nvPr/>
        </p:nvSpPr>
        <p:spPr>
          <a:xfrm>
            <a:off x="3176588" y="4914900"/>
            <a:ext cx="2787650" cy="7239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90000"/>
              </a:lnSpc>
              <a:defRPr/>
            </a:pPr>
            <a:r>
              <a:rPr lang="en-US" sz="1600" dirty="0">
                <a:solidFill>
                  <a:schemeClr val="bg1"/>
                </a:solidFill>
              </a:rPr>
              <a:t>Homegrown</a:t>
            </a:r>
          </a:p>
          <a:p>
            <a:pPr algn="ctr">
              <a:lnSpc>
                <a:spcPct val="90000"/>
              </a:lnSpc>
              <a:defRPr/>
            </a:pPr>
            <a:r>
              <a:rPr lang="en-US" sz="1600" dirty="0">
                <a:solidFill>
                  <a:schemeClr val="bg1"/>
                </a:solidFill>
              </a:rPr>
              <a:t> codes</a:t>
            </a:r>
          </a:p>
        </p:txBody>
      </p:sp>
      <p:sp>
        <p:nvSpPr>
          <p:cNvPr id="40" name="Rectangle 39"/>
          <p:cNvSpPr/>
          <p:nvPr/>
        </p:nvSpPr>
        <p:spPr>
          <a:xfrm>
            <a:off x="6107113" y="3124200"/>
            <a:ext cx="2798762" cy="7239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90000"/>
              </a:lnSpc>
              <a:defRPr/>
            </a:pPr>
            <a:r>
              <a:rPr lang="en-US" sz="1600" dirty="0">
                <a:solidFill>
                  <a:schemeClr val="bg1"/>
                </a:solidFill>
              </a:rPr>
              <a:t>Consulting  </a:t>
            </a:r>
          </a:p>
          <a:p>
            <a:pPr algn="ctr">
              <a:lnSpc>
                <a:spcPct val="90000"/>
              </a:lnSpc>
              <a:defRPr/>
            </a:pPr>
            <a:r>
              <a:rPr lang="en-US" sz="1600" dirty="0">
                <a:solidFill>
                  <a:schemeClr val="bg1"/>
                </a:solidFill>
              </a:rPr>
              <a:t>Data Visualization</a:t>
            </a:r>
          </a:p>
        </p:txBody>
      </p:sp>
      <p:sp>
        <p:nvSpPr>
          <p:cNvPr id="41" name="Rectangle 40"/>
          <p:cNvSpPr/>
          <p:nvPr/>
        </p:nvSpPr>
        <p:spPr>
          <a:xfrm>
            <a:off x="6096000" y="4038600"/>
            <a:ext cx="2798763" cy="7239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90000"/>
              </a:lnSpc>
              <a:defRPr/>
            </a:pPr>
            <a:r>
              <a:rPr lang="en-US" sz="1600" dirty="0">
                <a:solidFill>
                  <a:schemeClr val="bg1"/>
                </a:solidFill>
              </a:rPr>
              <a:t>Education and Training</a:t>
            </a:r>
          </a:p>
          <a:p>
            <a:pPr algn="ctr">
              <a:lnSpc>
                <a:spcPct val="90000"/>
              </a:lnSpc>
              <a:defRPr/>
            </a:pPr>
            <a:r>
              <a:rPr lang="en-US" sz="1600" dirty="0">
                <a:solidFill>
                  <a:schemeClr val="bg1"/>
                </a:solidFill>
              </a:rPr>
              <a:t>Grants </a:t>
            </a:r>
          </a:p>
        </p:txBody>
      </p:sp>
      <p:sp>
        <p:nvSpPr>
          <p:cNvPr id="42" name="Rectangle 41"/>
          <p:cNvSpPr/>
          <p:nvPr/>
        </p:nvSpPr>
        <p:spPr>
          <a:xfrm>
            <a:off x="6107113" y="4926658"/>
            <a:ext cx="2798762" cy="7239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90000"/>
              </a:lnSpc>
              <a:defRPr/>
            </a:pPr>
            <a:r>
              <a:rPr lang="en-US" sz="1400" dirty="0">
                <a:solidFill>
                  <a:schemeClr val="bg1"/>
                </a:solidFill>
              </a:rPr>
              <a:t>Application Software Development</a:t>
            </a:r>
          </a:p>
          <a:p>
            <a:pPr algn="ctr">
              <a:lnSpc>
                <a:spcPct val="90000"/>
              </a:lnSpc>
              <a:defRPr/>
            </a:pP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31" name="Title 19"/>
          <p:cNvSpPr>
            <a:spLocks noGrp="1"/>
          </p:cNvSpPr>
          <p:nvPr>
            <p:ph type="title"/>
          </p:nvPr>
        </p:nvSpPr>
        <p:spPr>
          <a:xfrm>
            <a:off x="684213" y="0"/>
            <a:ext cx="7772400" cy="1143000"/>
          </a:xfrm>
        </p:spPr>
        <p:txBody>
          <a:bodyPr anchor="t">
            <a:normAutofit/>
          </a:bodyPr>
          <a:lstStyle/>
          <a:p>
            <a:r>
              <a:rPr lang="en-US" sz="3200" b="1" dirty="0">
                <a:solidFill>
                  <a:srgbClr val="0000FF"/>
                </a:solidFill>
                <a:latin typeface="Palatino Linotype"/>
                <a:ea typeface="ＭＳ Ｐゴシック" charset="0"/>
                <a:cs typeface="Palatino Linotype"/>
              </a:rPr>
              <a:t>RCC Core Services</a:t>
            </a:r>
          </a:p>
        </p:txBody>
      </p:sp>
      <p:sp>
        <p:nvSpPr>
          <p:cNvPr id="21" name="Content Placeholder 8"/>
          <p:cNvSpPr txBox="1">
            <a:spLocks/>
          </p:cNvSpPr>
          <p:nvPr/>
        </p:nvSpPr>
        <p:spPr bwMode="auto">
          <a:xfrm>
            <a:off x="272660" y="485662"/>
            <a:ext cx="8618660" cy="74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572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defTabSz="4572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en-US" sz="1600" b="1" dirty="0">
                <a:latin typeface="Corbel" charset="0"/>
              </a:rPr>
              <a:t>A unit in the Office of  Research and National Laboratories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ABD3D8A6-F4C7-C845-9469-FB6EE2C26C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0787" y="6278504"/>
            <a:ext cx="4162425" cy="449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858789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3398434" y="2277978"/>
            <a:ext cx="2347132" cy="2302044"/>
            <a:chOff x="2219002" y="1181634"/>
            <a:chExt cx="2347132" cy="2302044"/>
          </a:xfrm>
        </p:grpSpPr>
        <p:sp>
          <p:nvSpPr>
            <p:cNvPr id="8" name="Oval 7"/>
            <p:cNvSpPr/>
            <p:nvPr/>
          </p:nvSpPr>
          <p:spPr>
            <a:xfrm>
              <a:off x="2219002" y="1181634"/>
              <a:ext cx="2347132" cy="2302044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</p:sp>
        <p:sp>
          <p:nvSpPr>
            <p:cNvPr id="9" name="Oval 4"/>
            <p:cNvSpPr/>
            <p:nvPr/>
          </p:nvSpPr>
          <p:spPr>
            <a:xfrm>
              <a:off x="2562732" y="1518761"/>
              <a:ext cx="1659672" cy="162779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spcFirstLastPara="0" vert="horz" wrap="square" lIns="29210" tIns="29210" rIns="29210" bIns="29210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CA" sz="2300" b="1" kern="1200" dirty="0"/>
                <a:t>Hardware</a:t>
              </a:r>
            </a:p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CA" sz="2300" b="1" kern="1200" dirty="0"/>
                <a:t>Software</a:t>
              </a:r>
            </a:p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CA" sz="2300" b="1" dirty="0"/>
                <a:t>C</a:t>
              </a:r>
              <a:r>
                <a:rPr lang="en-CA" sz="2300" b="1" kern="1200" dirty="0"/>
                <a:t>onsultants</a:t>
              </a:r>
            </a:p>
          </p:txBody>
        </p:sp>
      </p:grpSp>
      <p:pic>
        <p:nvPicPr>
          <p:cNvPr id="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47" t="13464" r="38454" b="79477"/>
          <a:stretch/>
        </p:blipFill>
        <p:spPr bwMode="auto">
          <a:xfrm>
            <a:off x="1" y="6172200"/>
            <a:ext cx="91440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" name="Title 1"/>
          <p:cNvSpPr txBox="1">
            <a:spLocks/>
          </p:cNvSpPr>
          <p:nvPr/>
        </p:nvSpPr>
        <p:spPr>
          <a:xfrm>
            <a:off x="457200" y="-21446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rgbClr val="0000FF"/>
                </a:solidFill>
              </a:rPr>
              <a:t>RCC Programs and Services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21454-9842-364F-AE15-5087F31B435C}" type="slidenum">
              <a:rPr lang="en-US" smtClean="0"/>
              <a:t>7</a:t>
            </a:fld>
            <a:endParaRPr lang="en-US" dirty="0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AB7B30C8-C535-404B-8079-B0094A93DF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0787" y="6278504"/>
            <a:ext cx="4162425" cy="449542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6FB6C665-CB8F-FE44-ACBA-7D035EC7DFE8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19656" y="2429560"/>
            <a:ext cx="253955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Roboto Light" pitchFamily="2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Roboto Light" pitchFamily="2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Roboto Light" pitchFamily="2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Roboto Light" pitchFamily="2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Roboto Light" pitchFamily="2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Light" pitchFamily="2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Light" pitchFamily="2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Light" pitchFamily="2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Light" pitchFamily="2" charset="0"/>
              </a:defRPr>
            </a:lvl9pPr>
          </a:lstStyle>
          <a:p>
            <a:pPr algn="r"/>
            <a:r>
              <a:rPr lang="en-US" altLang="en-US" sz="1200" b="1" dirty="0">
                <a:solidFill>
                  <a:schemeClr val="tx2"/>
                </a:solidFill>
              </a:rPr>
              <a:t>Consultant Partnership Program </a:t>
            </a:r>
          </a:p>
          <a:p>
            <a:pPr algn="r" eaLnBrk="1" hangingPunct="1"/>
            <a:endParaRPr lang="en-US" altLang="en-US" sz="1200" b="1" dirty="0">
              <a:solidFill>
                <a:schemeClr val="tx2"/>
              </a:solidFill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3CB502F9-CDDA-774E-B7BC-E37B27BC13F0}"/>
              </a:ext>
            </a:extLst>
          </p:cNvPr>
          <p:cNvSpPr/>
          <p:nvPr/>
        </p:nvSpPr>
        <p:spPr bwMode="auto">
          <a:xfrm>
            <a:off x="2475966" y="2201752"/>
            <a:ext cx="844154" cy="84415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39" name="Picture 2" descr="Image result for handshaking icon">
            <a:extLst>
              <a:ext uri="{FF2B5EF4-FFF2-40B4-BE49-F238E27FC236}">
                <a16:creationId xmlns:a16="http://schemas.microsoft.com/office/drawing/2014/main" id="{3C5CD75D-42BD-BB4F-8711-D2263A5AB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2894" y="2381548"/>
            <a:ext cx="474535" cy="484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Right Arrow 3">
            <a:extLst>
              <a:ext uri="{FF2B5EF4-FFF2-40B4-BE49-F238E27FC236}">
                <a16:creationId xmlns:a16="http://schemas.microsoft.com/office/drawing/2014/main" id="{5CF9A0AC-E333-8447-A9AF-4395CCA02D0F}"/>
              </a:ext>
            </a:extLst>
          </p:cNvPr>
          <p:cNvSpPr/>
          <p:nvPr/>
        </p:nvSpPr>
        <p:spPr>
          <a:xfrm rot="1521775">
            <a:off x="3273592" y="2678882"/>
            <a:ext cx="285750" cy="332184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350" dirty="0"/>
          </a:p>
        </p:txBody>
      </p:sp>
      <p:cxnSp>
        <p:nvCxnSpPr>
          <p:cNvPr id="41" name="Connector: Elbow 59">
            <a:extLst>
              <a:ext uri="{FF2B5EF4-FFF2-40B4-BE49-F238E27FC236}">
                <a16:creationId xmlns:a16="http://schemas.microsoft.com/office/drawing/2014/main" id="{F1766E7F-A536-2840-AF7D-BC10068B0090}"/>
              </a:ext>
            </a:extLst>
          </p:cNvPr>
          <p:cNvCxnSpPr>
            <a:cxnSpLocks/>
          </p:cNvCxnSpPr>
          <p:nvPr/>
        </p:nvCxnSpPr>
        <p:spPr>
          <a:xfrm rot="10800000" flipV="1">
            <a:off x="630202" y="2745886"/>
            <a:ext cx="1846923" cy="4740"/>
          </a:xfrm>
          <a:prstGeom prst="bentConnector3">
            <a:avLst>
              <a:gd name="adj1" fmla="val 50000"/>
            </a:avLst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827AA0B3-7BE8-244D-9B29-B768C51F7F44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180152" y="4185464"/>
            <a:ext cx="219427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Roboto Light" pitchFamily="2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Roboto Light" pitchFamily="2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Roboto Light" pitchFamily="2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Roboto Light" pitchFamily="2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Roboto Light" pitchFamily="2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Light" pitchFamily="2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Light" pitchFamily="2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Light" pitchFamily="2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Light" pitchFamily="2" charset="0"/>
              </a:defRPr>
            </a:lvl9pPr>
          </a:lstStyle>
          <a:p>
            <a:pPr algn="r"/>
            <a:r>
              <a:rPr lang="it-IT" altLang="en-US" sz="1200" b="1" dirty="0">
                <a:solidFill>
                  <a:schemeClr val="accent2">
                    <a:lumMod val="75000"/>
                  </a:schemeClr>
                </a:solidFill>
              </a:rPr>
              <a:t>Affiliate              </a:t>
            </a:r>
          </a:p>
          <a:p>
            <a:pPr algn="r"/>
            <a:r>
              <a:rPr lang="it-IT" altLang="en-US" sz="1200" b="1" dirty="0">
                <a:solidFill>
                  <a:schemeClr val="accent2">
                    <a:lumMod val="75000"/>
                  </a:schemeClr>
                </a:solidFill>
              </a:rPr>
              <a:t>(Argonne, FermiLab, MBL)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0666038-3CCC-004F-B607-CDEA1AB071E0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1267717" y="5449530"/>
            <a:ext cx="149912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Roboto Light" pitchFamily="2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Roboto Light" pitchFamily="2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Roboto Light" pitchFamily="2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Roboto Light" pitchFamily="2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Roboto Light" pitchFamily="2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Light" pitchFamily="2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Light" pitchFamily="2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Light" pitchFamily="2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Light" pitchFamily="2" charset="0"/>
              </a:defRPr>
            </a:lvl9pPr>
          </a:lstStyle>
          <a:p>
            <a:pPr algn="r"/>
            <a:r>
              <a:rPr lang="en-US" altLang="en-US" sz="1200" b="1" dirty="0">
                <a:solidFill>
                  <a:schemeClr val="accent5">
                    <a:lumMod val="50000"/>
                  </a:schemeClr>
                </a:solidFill>
              </a:rPr>
              <a:t>Data Management</a:t>
            </a:r>
          </a:p>
          <a:p>
            <a:pPr algn="r"/>
            <a:r>
              <a:rPr lang="en-US" altLang="en-US" sz="1200" b="1" dirty="0">
                <a:solidFill>
                  <a:schemeClr val="accent5">
                    <a:lumMod val="50000"/>
                  </a:schemeClr>
                </a:solidFill>
              </a:rPr>
              <a:t>Reproducibility</a:t>
            </a:r>
          </a:p>
          <a:p>
            <a:pPr algn="r"/>
            <a:r>
              <a:rPr lang="en-US" altLang="en-US" sz="1200" b="1" dirty="0">
                <a:solidFill>
                  <a:schemeClr val="accent5">
                    <a:lumMod val="50000"/>
                  </a:schemeClr>
                </a:solidFill>
              </a:rPr>
              <a:t>DaLI 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8788AD5-08DE-3D4B-85A6-85CA0D5B28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61322" y="1332259"/>
            <a:ext cx="2371162" cy="489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Roboto Light" pitchFamily="2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Roboto Light" pitchFamily="2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Roboto Light" pitchFamily="2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Roboto Light" pitchFamily="2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Roboto Light" pitchFamily="2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Light" pitchFamily="2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Light" pitchFamily="2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Light" pitchFamily="2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Light" pitchFamily="2" charset="0"/>
              </a:defRPr>
            </a:lvl9pPr>
          </a:lstStyle>
          <a:p>
            <a:pPr algn="ctr"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CA" sz="1200" b="1" dirty="0">
                <a:solidFill>
                  <a:schemeClr val="accent4"/>
                </a:solidFill>
              </a:rPr>
              <a:t>Cluster Partnership Programs</a:t>
            </a:r>
          </a:p>
          <a:p>
            <a:pPr algn="ctr"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CA" sz="1200" b="1" dirty="0">
                <a:solidFill>
                  <a:schemeClr val="accent4"/>
                </a:solidFill>
              </a:rPr>
              <a:t>                                          GM4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C3C3167-BC6C-7C4B-B1A4-A481AE7399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73059" y="2634426"/>
            <a:ext cx="220249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Roboto Light" pitchFamily="2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Roboto Light" pitchFamily="2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Roboto Light" pitchFamily="2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Roboto Light" pitchFamily="2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Roboto Light" pitchFamily="2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Light" pitchFamily="2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Light" pitchFamily="2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Light" pitchFamily="2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Light" pitchFamily="2" charset="0"/>
              </a:defRPr>
            </a:lvl9pPr>
          </a:lstStyle>
          <a:p>
            <a:r>
              <a:rPr lang="en-US" altLang="en-US" sz="12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Outreach Workshops </a:t>
            </a:r>
          </a:p>
          <a:p>
            <a:r>
              <a:rPr lang="en-US" altLang="en-US" sz="12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Tutorials &amp; Course support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6CE4B00-3A13-2442-B8FA-D5BE9D86F6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83400" y="4756128"/>
            <a:ext cx="2430474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Roboto Light" pitchFamily="2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Roboto Light" pitchFamily="2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Roboto Light" pitchFamily="2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Roboto Light" pitchFamily="2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Roboto Light" pitchFamily="2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Light" pitchFamily="2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Light" pitchFamily="2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Light" pitchFamily="2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Light" pitchFamily="2" charset="0"/>
              </a:defRPr>
            </a:lvl9pPr>
          </a:lstStyle>
          <a:p>
            <a:r>
              <a:rPr lang="en-US" altLang="en-US" sz="1200" b="1" dirty="0">
                <a:solidFill>
                  <a:schemeClr val="accent6">
                    <a:lumMod val="75000"/>
                  </a:schemeClr>
                </a:solidFill>
              </a:rPr>
              <a:t>Secure Data Enclave: MidwarR</a:t>
            </a:r>
          </a:p>
          <a:p>
            <a:endParaRPr lang="en-US" altLang="en-US" sz="1200" b="1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altLang="en-US" sz="1200" b="1" dirty="0">
                <a:solidFill>
                  <a:schemeClr val="accent6">
                    <a:lumMod val="75000"/>
                  </a:schemeClr>
                </a:solidFill>
              </a:rPr>
              <a:t>                         Cloud - Skyway </a:t>
            </a: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21D6BD63-5FF5-6743-A492-2645EC73DAF2}"/>
              </a:ext>
            </a:extLst>
          </p:cNvPr>
          <p:cNvSpPr/>
          <p:nvPr/>
        </p:nvSpPr>
        <p:spPr bwMode="auto">
          <a:xfrm>
            <a:off x="2579676" y="3982678"/>
            <a:ext cx="844154" cy="84415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92553BDB-3627-A043-A008-1A8BE834A56A}"/>
              </a:ext>
            </a:extLst>
          </p:cNvPr>
          <p:cNvSpPr/>
          <p:nvPr/>
        </p:nvSpPr>
        <p:spPr bwMode="auto">
          <a:xfrm>
            <a:off x="5839247" y="2244799"/>
            <a:ext cx="844153" cy="84415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E79769A3-7777-3B4E-B3F9-7550EA3F17A2}"/>
              </a:ext>
            </a:extLst>
          </p:cNvPr>
          <p:cNvSpPr/>
          <p:nvPr/>
        </p:nvSpPr>
        <p:spPr bwMode="auto">
          <a:xfrm>
            <a:off x="4151605" y="4831738"/>
            <a:ext cx="842963" cy="844154"/>
          </a:xfrm>
          <a:prstGeom prst="ellipse">
            <a:avLst/>
          </a:prstGeom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6CBB8131-7938-8E4F-8B5B-F2467A3668EC}"/>
              </a:ext>
            </a:extLst>
          </p:cNvPr>
          <p:cNvSpPr/>
          <p:nvPr/>
        </p:nvSpPr>
        <p:spPr bwMode="auto">
          <a:xfrm>
            <a:off x="4129005" y="1141503"/>
            <a:ext cx="842963" cy="84415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EE1C0BB8-56A5-0E4F-B7FA-89F2296A2E17}"/>
              </a:ext>
            </a:extLst>
          </p:cNvPr>
          <p:cNvSpPr/>
          <p:nvPr/>
        </p:nvSpPr>
        <p:spPr bwMode="auto">
          <a:xfrm>
            <a:off x="5575663" y="4199513"/>
            <a:ext cx="844153" cy="84415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52" name="Picture 4" descr="Image result for affiliations icon,orange">
            <a:extLst>
              <a:ext uri="{FF2B5EF4-FFF2-40B4-BE49-F238E27FC236}">
                <a16:creationId xmlns:a16="http://schemas.microsoft.com/office/drawing/2014/main" id="{40F24A4D-3132-8E43-9802-C1C00BDF03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5174" y="4208826"/>
            <a:ext cx="505019" cy="405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6" descr="Image result for data management icon,blue">
            <a:extLst>
              <a:ext uri="{FF2B5EF4-FFF2-40B4-BE49-F238E27FC236}">
                <a16:creationId xmlns:a16="http://schemas.microsoft.com/office/drawing/2014/main" id="{8D5F9E07-E99A-3040-A729-B57E2E09AE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0577" y="5035647"/>
            <a:ext cx="505019" cy="413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8" descr="Image result for computing cluster icon,yellow">
            <a:extLst>
              <a:ext uri="{FF2B5EF4-FFF2-40B4-BE49-F238E27FC236}">
                <a16:creationId xmlns:a16="http://schemas.microsoft.com/office/drawing/2014/main" id="{9651E9E2-DDC4-BE4F-A2F1-AB9E259797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984"/>
          <a:stretch/>
        </p:blipFill>
        <p:spPr bwMode="auto">
          <a:xfrm>
            <a:off x="4197333" y="1267709"/>
            <a:ext cx="664472" cy="60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10" descr="Image result for workshops icon">
            <a:extLst>
              <a:ext uri="{FF2B5EF4-FFF2-40B4-BE49-F238E27FC236}">
                <a16:creationId xmlns:a16="http://schemas.microsoft.com/office/drawing/2014/main" id="{07B63927-7B64-D34A-8FD5-92AB11CAE9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8907" y="2424595"/>
            <a:ext cx="664831" cy="484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12" descr="Image result for faculty icon,green">
            <a:extLst>
              <a:ext uri="{FF2B5EF4-FFF2-40B4-BE49-F238E27FC236}">
                <a16:creationId xmlns:a16="http://schemas.microsoft.com/office/drawing/2014/main" id="{E15020B0-82A5-5142-9BF8-68FA0A5761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1275" y="4349199"/>
            <a:ext cx="842963" cy="544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Right Arrow 3">
            <a:extLst>
              <a:ext uri="{FF2B5EF4-FFF2-40B4-BE49-F238E27FC236}">
                <a16:creationId xmlns:a16="http://schemas.microsoft.com/office/drawing/2014/main" id="{5A028FE8-9E77-BA4A-A0D3-2787409C73EE}"/>
              </a:ext>
            </a:extLst>
          </p:cNvPr>
          <p:cNvSpPr/>
          <p:nvPr/>
        </p:nvSpPr>
        <p:spPr>
          <a:xfrm rot="19582120">
            <a:off x="3372828" y="4023655"/>
            <a:ext cx="285750" cy="332184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350" dirty="0"/>
          </a:p>
        </p:txBody>
      </p:sp>
      <p:sp>
        <p:nvSpPr>
          <p:cNvPr id="58" name="Right Arrow 3">
            <a:extLst>
              <a:ext uri="{FF2B5EF4-FFF2-40B4-BE49-F238E27FC236}">
                <a16:creationId xmlns:a16="http://schemas.microsoft.com/office/drawing/2014/main" id="{1FDF49F0-AF79-FE46-A574-38E24B1FABDC}"/>
              </a:ext>
            </a:extLst>
          </p:cNvPr>
          <p:cNvSpPr/>
          <p:nvPr/>
        </p:nvSpPr>
        <p:spPr>
          <a:xfrm rot="16392816">
            <a:off x="4415455" y="4561622"/>
            <a:ext cx="285750" cy="332184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350" dirty="0"/>
          </a:p>
        </p:txBody>
      </p:sp>
      <p:sp>
        <p:nvSpPr>
          <p:cNvPr id="59" name="Right Arrow 3">
            <a:extLst>
              <a:ext uri="{FF2B5EF4-FFF2-40B4-BE49-F238E27FC236}">
                <a16:creationId xmlns:a16="http://schemas.microsoft.com/office/drawing/2014/main" id="{5D066214-8BD2-7F46-BD52-FF1A481F4146}"/>
              </a:ext>
            </a:extLst>
          </p:cNvPr>
          <p:cNvSpPr/>
          <p:nvPr/>
        </p:nvSpPr>
        <p:spPr>
          <a:xfrm rot="12673485">
            <a:off x="5422558" y="4108264"/>
            <a:ext cx="285750" cy="332184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350" dirty="0"/>
          </a:p>
        </p:txBody>
      </p:sp>
      <p:sp>
        <p:nvSpPr>
          <p:cNvPr id="60" name="Right Arrow 3">
            <a:extLst>
              <a:ext uri="{FF2B5EF4-FFF2-40B4-BE49-F238E27FC236}">
                <a16:creationId xmlns:a16="http://schemas.microsoft.com/office/drawing/2014/main" id="{4AE87FD9-401B-BE4C-9F44-B1EFC3135218}"/>
              </a:ext>
            </a:extLst>
          </p:cNvPr>
          <p:cNvSpPr/>
          <p:nvPr/>
        </p:nvSpPr>
        <p:spPr>
          <a:xfrm rot="8456725">
            <a:off x="5615371" y="2746771"/>
            <a:ext cx="285750" cy="332184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350" dirty="0"/>
          </a:p>
        </p:txBody>
      </p:sp>
      <p:sp>
        <p:nvSpPr>
          <p:cNvPr id="61" name="Right Arrow 3">
            <a:extLst>
              <a:ext uri="{FF2B5EF4-FFF2-40B4-BE49-F238E27FC236}">
                <a16:creationId xmlns:a16="http://schemas.microsoft.com/office/drawing/2014/main" id="{F997C1BD-D9C5-0045-902F-C0C99694BBAB}"/>
              </a:ext>
            </a:extLst>
          </p:cNvPr>
          <p:cNvSpPr/>
          <p:nvPr/>
        </p:nvSpPr>
        <p:spPr>
          <a:xfrm rot="5563021">
            <a:off x="4413224" y="1957418"/>
            <a:ext cx="285750" cy="332184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350" dirty="0"/>
          </a:p>
        </p:txBody>
      </p:sp>
      <p:cxnSp>
        <p:nvCxnSpPr>
          <p:cNvPr id="62" name="Connector: Elbow 4">
            <a:extLst>
              <a:ext uri="{FF2B5EF4-FFF2-40B4-BE49-F238E27FC236}">
                <a16:creationId xmlns:a16="http://schemas.microsoft.com/office/drawing/2014/main" id="{0CA93887-79E9-2642-975B-4A2A5AD30B32}"/>
              </a:ext>
            </a:extLst>
          </p:cNvPr>
          <p:cNvCxnSpPr>
            <a:cxnSpLocks/>
          </p:cNvCxnSpPr>
          <p:nvPr/>
        </p:nvCxnSpPr>
        <p:spPr>
          <a:xfrm rot="5400000">
            <a:off x="2827934" y="4115677"/>
            <a:ext cx="184935" cy="3305369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or: Elbow 58">
            <a:extLst>
              <a:ext uri="{FF2B5EF4-FFF2-40B4-BE49-F238E27FC236}">
                <a16:creationId xmlns:a16="http://schemas.microsoft.com/office/drawing/2014/main" id="{64AD0678-D2D2-A34C-A586-3F6F8E1606C8}"/>
              </a:ext>
            </a:extLst>
          </p:cNvPr>
          <p:cNvCxnSpPr>
            <a:cxnSpLocks/>
            <a:stCxn id="47" idx="2"/>
          </p:cNvCxnSpPr>
          <p:nvPr/>
        </p:nvCxnSpPr>
        <p:spPr>
          <a:xfrm rot="10800000" flipV="1">
            <a:off x="648288" y="4404755"/>
            <a:ext cx="1931388" cy="7011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nector: Elbow 60">
            <a:extLst>
              <a:ext uri="{FF2B5EF4-FFF2-40B4-BE49-F238E27FC236}">
                <a16:creationId xmlns:a16="http://schemas.microsoft.com/office/drawing/2014/main" id="{E1148186-AB63-9449-A579-DA8DB5FDA0A8}"/>
              </a:ext>
            </a:extLst>
          </p:cNvPr>
          <p:cNvCxnSpPr>
            <a:cxnSpLocks/>
          </p:cNvCxnSpPr>
          <p:nvPr/>
        </p:nvCxnSpPr>
        <p:spPr>
          <a:xfrm flipV="1">
            <a:off x="5040296" y="1560454"/>
            <a:ext cx="3466367" cy="3125"/>
          </a:xfrm>
          <a:prstGeom prst="bentConnector3">
            <a:avLst>
              <a:gd name="adj1" fmla="val 50000"/>
            </a:avLst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or: Elbow 68">
            <a:extLst>
              <a:ext uri="{FF2B5EF4-FFF2-40B4-BE49-F238E27FC236}">
                <a16:creationId xmlns:a16="http://schemas.microsoft.com/office/drawing/2014/main" id="{B0F3B57F-B4AE-E240-A087-1AA7870B7571}"/>
              </a:ext>
            </a:extLst>
          </p:cNvPr>
          <p:cNvCxnSpPr>
            <a:cxnSpLocks/>
          </p:cNvCxnSpPr>
          <p:nvPr/>
        </p:nvCxnSpPr>
        <p:spPr>
          <a:xfrm>
            <a:off x="6261324" y="3088952"/>
            <a:ext cx="2882678" cy="7141"/>
          </a:xfrm>
          <a:prstGeom prst="bentConnector3">
            <a:avLst>
              <a:gd name="adj1" fmla="val 50000"/>
            </a:avLst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or: Elbow 69">
            <a:extLst>
              <a:ext uri="{FF2B5EF4-FFF2-40B4-BE49-F238E27FC236}">
                <a16:creationId xmlns:a16="http://schemas.microsoft.com/office/drawing/2014/main" id="{109E7FBB-9FF4-8846-BE8D-AD938FE346F0}"/>
              </a:ext>
            </a:extLst>
          </p:cNvPr>
          <p:cNvCxnSpPr>
            <a:cxnSpLocks/>
            <a:stCxn id="51" idx="4"/>
          </p:cNvCxnSpPr>
          <p:nvPr/>
        </p:nvCxnSpPr>
        <p:spPr>
          <a:xfrm rot="16200000" flipH="1">
            <a:off x="7549741" y="3491665"/>
            <a:ext cx="41853" cy="3145856"/>
          </a:xfrm>
          <a:prstGeom prst="bentConnector2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05727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13501"/>
            <a:ext cx="4170556" cy="4525963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Researchers can purchase  compute node and storage</a:t>
            </a:r>
          </a:p>
          <a:p>
            <a:pPr lvl="1"/>
            <a:r>
              <a:rPr lang="en-US" sz="2100" dirty="0"/>
              <a:t>Tightly coupled nodes</a:t>
            </a:r>
          </a:p>
          <a:p>
            <a:pPr lvl="1"/>
            <a:r>
              <a:rPr lang="en-US" sz="2100" dirty="0"/>
              <a:t>Loosely coupled nodes</a:t>
            </a:r>
          </a:p>
          <a:p>
            <a:pPr lvl="1"/>
            <a:r>
              <a:rPr lang="en-US" sz="2100" dirty="0"/>
              <a:t>GPU nodes</a:t>
            </a:r>
          </a:p>
          <a:p>
            <a:pPr lvl="1"/>
            <a:r>
              <a:rPr lang="en-US" sz="2100" dirty="0"/>
              <a:t>Large shared memory nodes</a:t>
            </a:r>
          </a:p>
          <a:p>
            <a:pPr lvl="1"/>
            <a:r>
              <a:rPr lang="en-US" sz="2100" dirty="0"/>
              <a:t>High Performance storage</a:t>
            </a:r>
          </a:p>
          <a:p>
            <a:pPr lvl="1"/>
            <a:r>
              <a:rPr lang="en-US" sz="2100" dirty="0"/>
              <a:t>Capacity storage</a:t>
            </a:r>
          </a:p>
          <a:p>
            <a:pPr lvl="1"/>
            <a:r>
              <a:rPr lang="en-US" sz="2100" dirty="0"/>
              <a:t>Tape backup</a:t>
            </a:r>
          </a:p>
          <a:p>
            <a:r>
              <a:rPr lang="en-US" dirty="0"/>
              <a:t>PARTNER hardware is similar to Midway hardware</a:t>
            </a:r>
          </a:p>
          <a:p>
            <a:r>
              <a:rPr lang="en-US" dirty="0"/>
              <a:t>For special requests, contact </a:t>
            </a:r>
            <a:r>
              <a:rPr lang="en-US" u="sng" dirty="0">
                <a:hlinkClick r:id="rId3"/>
              </a:rPr>
              <a:t>help@rcc.uchicago.edu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95800" y="1313502"/>
            <a:ext cx="4465320" cy="4525963"/>
          </a:xfrm>
          <a:solidFill>
            <a:schemeClr val="bg1">
              <a:lumMod val="95000"/>
            </a:schemeClr>
          </a:solidFill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2000" b="1" dirty="0"/>
              <a:t>CPP </a:t>
            </a:r>
          </a:p>
          <a:p>
            <a:pPr lvl="1"/>
            <a:r>
              <a:rPr lang="en-US" sz="2000" dirty="0"/>
              <a:t>Heavy discounts- Bulk purchase</a:t>
            </a:r>
          </a:p>
          <a:p>
            <a:pPr lvl="1"/>
            <a:r>
              <a:rPr lang="en-US" sz="2000" dirty="0"/>
              <a:t>Access to RCC tech support</a:t>
            </a:r>
          </a:p>
          <a:p>
            <a:pPr lvl="1"/>
            <a:r>
              <a:rPr lang="en-US" sz="2000" dirty="0"/>
              <a:t>Professional System administration</a:t>
            </a:r>
          </a:p>
          <a:p>
            <a:pPr lvl="1"/>
            <a:r>
              <a:rPr lang="en-US" sz="2000" dirty="0"/>
              <a:t>Access to emerging technologies</a:t>
            </a:r>
          </a:p>
          <a:p>
            <a:pPr lvl="1"/>
            <a:r>
              <a:rPr lang="en-US" sz="2000" dirty="0"/>
              <a:t>Hosting of faculty hardware</a:t>
            </a:r>
          </a:p>
          <a:p>
            <a:pPr lvl="1"/>
            <a:r>
              <a:rPr lang="en-US" sz="2000" dirty="0"/>
              <a:t>Access to RCC software</a:t>
            </a:r>
          </a:p>
          <a:p>
            <a:pPr lvl="1"/>
            <a:r>
              <a:rPr lang="en-US" sz="2000" dirty="0"/>
              <a:t>Backup - Tape library </a:t>
            </a:r>
          </a:p>
          <a:p>
            <a:pPr lvl="1"/>
            <a:r>
              <a:rPr lang="en-US" sz="2000" dirty="0"/>
              <a:t>Leverage RCC Outreach</a:t>
            </a:r>
          </a:p>
          <a:p>
            <a:pPr lvl="1"/>
            <a:r>
              <a:rPr lang="en-US" sz="2000" dirty="0"/>
              <a:t>Compliance with Data Management requirements</a:t>
            </a:r>
          </a:p>
        </p:txBody>
      </p:sp>
      <p:sp>
        <p:nvSpPr>
          <p:cNvPr id="6" name="Title 2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>
                <a:solidFill>
                  <a:srgbClr val="0000FF"/>
                </a:solidFill>
              </a:rPr>
              <a:t>Cluster Partnership Program (CPP) 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47" t="13464" r="38454" b="79477"/>
          <a:stretch/>
        </p:blipFill>
        <p:spPr bwMode="auto">
          <a:xfrm>
            <a:off x="1" y="6172200"/>
            <a:ext cx="91440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21454-9842-364F-AE15-5087F31B435C}" type="slidenum">
              <a:rPr lang="en-US" smtClean="0"/>
              <a:t>8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12CFF52-242F-A341-8DA5-F78BD76309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90787" y="6278504"/>
            <a:ext cx="4162425" cy="449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1193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04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00FF"/>
                </a:solidFill>
              </a:rPr>
              <a:t>RCC Computational Scientist Partnership Program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104" y="1225445"/>
            <a:ext cx="5153390" cy="4509567"/>
          </a:xfrm>
        </p:spPr>
        <p:txBody>
          <a:bodyPr>
            <a:noAutofit/>
          </a:bodyPr>
          <a:lstStyle/>
          <a:p>
            <a:r>
              <a:rPr lang="en-US" sz="2800" dirty="0"/>
              <a:t>Allows faculty to contribute funds in exchange for dedicated support</a:t>
            </a:r>
          </a:p>
          <a:p>
            <a:r>
              <a:rPr lang="en-US" sz="2800" dirty="0"/>
              <a:t>Researchers supporting the program will have access to not one, but a pool of computational scientists</a:t>
            </a:r>
          </a:p>
          <a:p>
            <a:r>
              <a:rPr lang="en-US" sz="2800" dirty="0"/>
              <a:t>General user support is provided to all RCC users at no additional costs. 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47" t="13464" r="38454" b="79477"/>
          <a:stretch/>
        </p:blipFill>
        <p:spPr bwMode="auto">
          <a:xfrm>
            <a:off x="1" y="6172200"/>
            <a:ext cx="91440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5494" y="2802842"/>
            <a:ext cx="3918507" cy="1747564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21454-9842-364F-AE15-5087F31B435C}" type="slidenum">
              <a:rPr lang="en-US" smtClean="0"/>
              <a:t>9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2275137-F962-314E-80C8-08343BC879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0787" y="6278504"/>
            <a:ext cx="4162425" cy="449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2354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21261</TotalTime>
  <Words>3157</Words>
  <Application>Microsoft Macintosh PowerPoint</Application>
  <PresentationFormat>On-screen Show (4:3)</PresentationFormat>
  <Paragraphs>592</Paragraphs>
  <Slides>41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52" baseType="lpstr">
      <vt:lpstr>Arial</vt:lpstr>
      <vt:lpstr>Calibri</vt:lpstr>
      <vt:lpstr>Comic Sans MS</vt:lpstr>
      <vt:lpstr>Consolas</vt:lpstr>
      <vt:lpstr>Corbel</vt:lpstr>
      <vt:lpstr>Gotham Light</vt:lpstr>
      <vt:lpstr>Gotham Medium</vt:lpstr>
      <vt:lpstr>Palatino Linotype</vt:lpstr>
      <vt:lpstr>Roboto Light</vt:lpstr>
      <vt:lpstr>Times New Roman</vt:lpstr>
      <vt:lpstr>Office Theme</vt:lpstr>
      <vt:lpstr>Introduction to the Research Computing Center (RCC)</vt:lpstr>
      <vt:lpstr>KICP/AA Workshop</vt:lpstr>
      <vt:lpstr>Overview</vt:lpstr>
      <vt:lpstr>RCC Mission</vt:lpstr>
      <vt:lpstr>Who and Where we are </vt:lpstr>
      <vt:lpstr>RCC Core Services</vt:lpstr>
      <vt:lpstr>PowerPoint Presentation</vt:lpstr>
      <vt:lpstr>Cluster Partnership Program (CPP) </vt:lpstr>
      <vt:lpstr>RCC Computational Scientist Partnership Program</vt:lpstr>
      <vt:lpstr>What is High Performance Computing? </vt:lpstr>
      <vt:lpstr>Why HPC, HEC?</vt:lpstr>
      <vt:lpstr>Some definitions</vt:lpstr>
      <vt:lpstr>From a CPU to a Cluster</vt:lpstr>
      <vt:lpstr>PowerPoint Presentation</vt:lpstr>
      <vt:lpstr>Understanding the RCC Compute Ecosystem:</vt:lpstr>
      <vt:lpstr>PowerPoint Presentation</vt:lpstr>
      <vt:lpstr>RCC Hardware: Midway2 (Shared)</vt:lpstr>
      <vt:lpstr>RCC Hardware: Midway2 (Shared)</vt:lpstr>
      <vt:lpstr>Schematic of the Midway Cluster</vt:lpstr>
      <vt:lpstr>KICP/AA Dedicated hardware</vt:lpstr>
      <vt:lpstr>KICP/AA Dedicated hardware</vt:lpstr>
      <vt:lpstr>PowerPoint Presentation</vt:lpstr>
      <vt:lpstr>PowerPoint Presentation</vt:lpstr>
      <vt:lpstr>PowerPoint Presentation</vt:lpstr>
      <vt:lpstr>How to get an account at RCC</vt:lpstr>
      <vt:lpstr>RCC Account types</vt:lpstr>
      <vt:lpstr>Allocation Policy</vt:lpstr>
      <vt:lpstr>What is a Service Unit?</vt:lpstr>
      <vt:lpstr>PowerPoint Presentation</vt:lpstr>
      <vt:lpstr>Login procedure</vt:lpstr>
      <vt:lpstr>Login procedure (Cont’d) </vt:lpstr>
      <vt:lpstr>PowerPoint Presentation</vt:lpstr>
      <vt:lpstr>Using guest/temporary accounts </vt:lpstr>
      <vt:lpstr>Login procedure (Cont’d) </vt:lpstr>
      <vt:lpstr>Transferring Files</vt:lpstr>
      <vt:lpstr>RCC Advanced Technical Support</vt:lpstr>
      <vt:lpstr>Workshops, Tutorials and Advanced Training   </vt:lpstr>
      <vt:lpstr>PowerPoint Presentation</vt:lpstr>
      <vt:lpstr>Conclusion</vt:lpstr>
      <vt:lpstr>References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the Research Computing Center</dc:title>
  <dc:creator>Hakizumwami Runesha</dc:creator>
  <cp:lastModifiedBy>Khemraj Shukla</cp:lastModifiedBy>
  <cp:revision>316</cp:revision>
  <cp:lastPrinted>2019-10-15T18:29:41Z</cp:lastPrinted>
  <dcterms:created xsi:type="dcterms:W3CDTF">2012-07-22T03:59:15Z</dcterms:created>
  <dcterms:modified xsi:type="dcterms:W3CDTF">2020-01-29T16:25:42Z</dcterms:modified>
</cp:coreProperties>
</file>